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2"/>
  </p:notesMasterIdLst>
  <p:sldIdLst>
    <p:sldId id="256" r:id="rId2"/>
    <p:sldId id="257" r:id="rId3"/>
    <p:sldId id="258" r:id="rId4"/>
    <p:sldId id="259" r:id="rId5"/>
    <p:sldId id="292" r:id="rId6"/>
    <p:sldId id="293" r:id="rId7"/>
    <p:sldId id="294" r:id="rId8"/>
    <p:sldId id="260" r:id="rId9"/>
    <p:sldId id="295" r:id="rId10"/>
    <p:sldId id="296" r:id="rId11"/>
    <p:sldId id="261" r:id="rId12"/>
    <p:sldId id="262" r:id="rId13"/>
    <p:sldId id="263" r:id="rId14"/>
    <p:sldId id="264" r:id="rId15"/>
    <p:sldId id="269" r:id="rId16"/>
    <p:sldId id="265" r:id="rId17"/>
    <p:sldId id="267"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268" r:id="rId32"/>
    <p:sldId id="290" r:id="rId33"/>
    <p:sldId id="270" r:id="rId34"/>
    <p:sldId id="272" r:id="rId35"/>
    <p:sldId id="273" r:id="rId36"/>
    <p:sldId id="291" r:id="rId37"/>
    <p:sldId id="274" r:id="rId38"/>
    <p:sldId id="275" r:id="rId39"/>
    <p:sldId id="276" r:id="rId40"/>
    <p:sldId id="277" r:id="rId41"/>
    <p:sldId id="279" r:id="rId42"/>
    <p:sldId id="280" r:id="rId43"/>
    <p:sldId id="281" r:id="rId44"/>
    <p:sldId id="278" r:id="rId45"/>
    <p:sldId id="284" r:id="rId46"/>
    <p:sldId id="285" r:id="rId47"/>
    <p:sldId id="286" r:id="rId48"/>
    <p:sldId id="287" r:id="rId49"/>
    <p:sldId id="288" r:id="rId50"/>
    <p:sldId id="289" r:id="rId51"/>
  </p:sldIdLst>
  <p:sldSz cx="12192000" cy="6858000"/>
  <p:notesSz cx="6858000" cy="9144000"/>
  <p:embeddedFontLst>
    <p:embeddedFont>
      <p:font typeface="OPPOSans H" panose="020B0604020202020204" charset="-122"/>
      <p:regular r:id="rId53"/>
    </p:embeddedFont>
    <p:embeddedFont>
      <p:font typeface="Source Han Sans" panose="020B0604020202020204" charset="-128"/>
      <p:regular r:id="rId54"/>
    </p:embeddedFont>
    <p:embeddedFont>
      <p:font typeface="Source Han Sans CN Bold" panose="020B0604020202020204" charset="-128"/>
      <p:regular r:id="rId55"/>
    </p:embeddedFont>
    <p:embeddedFont>
      <p:font typeface="Source Han Sans CN Regular" panose="020B0604020202020204" charset="-128"/>
      <p:regular r:id="rId56"/>
    </p:embeddedFont>
    <p:embeddedFont>
      <p:font typeface="Arial Bold" panose="020B0704020202020204" pitchFamily="34" charset="0"/>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854"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1F427-7BB4-4DDF-BFB5-6270805113A5}"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19138B-DF23-47B8-80F0-1D9E64184566}" type="slidenum">
              <a:rPr lang="en-US" smtClean="0"/>
              <a:t>‹#›</a:t>
            </a:fld>
            <a:endParaRPr lang="en-US"/>
          </a:p>
        </p:txBody>
      </p:sp>
    </p:spTree>
    <p:extLst>
      <p:ext uri="{BB962C8B-B14F-4D97-AF65-F5344CB8AC3E}">
        <p14:creationId xmlns:p14="http://schemas.microsoft.com/office/powerpoint/2010/main" val="303366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9138B-DF23-47B8-80F0-1D9E64184566}" type="slidenum">
              <a:rPr lang="en-US" smtClean="0"/>
              <a:t>1</a:t>
            </a:fld>
            <a:endParaRPr lang="en-US"/>
          </a:p>
        </p:txBody>
      </p:sp>
    </p:spTree>
    <p:extLst>
      <p:ext uri="{BB962C8B-B14F-4D97-AF65-F5344CB8AC3E}">
        <p14:creationId xmlns:p14="http://schemas.microsoft.com/office/powerpoint/2010/main" val="2523629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E0F94-5A24-923C-9CEF-9A46833BF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167D5-FE3A-DD0A-F8FD-535962B4C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8FBB6-8407-52B3-2B53-6BC9BD56DF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10653A-A902-0FD0-51C8-10BCE87BA6CB}"/>
              </a:ext>
            </a:extLst>
          </p:cNvPr>
          <p:cNvSpPr>
            <a:spLocks noGrp="1"/>
          </p:cNvSpPr>
          <p:nvPr>
            <p:ph type="sldNum" sz="quarter" idx="5"/>
          </p:nvPr>
        </p:nvSpPr>
        <p:spPr/>
        <p:txBody>
          <a:bodyPr/>
          <a:lstStyle/>
          <a:p>
            <a:fld id="{4619138B-DF23-47B8-80F0-1D9E64184566}" type="slidenum">
              <a:rPr lang="en-US" smtClean="0"/>
              <a:t>24</a:t>
            </a:fld>
            <a:endParaRPr lang="en-US"/>
          </a:p>
        </p:txBody>
      </p:sp>
    </p:spTree>
    <p:extLst>
      <p:ext uri="{BB962C8B-B14F-4D97-AF65-F5344CB8AC3E}">
        <p14:creationId xmlns:p14="http://schemas.microsoft.com/office/powerpoint/2010/main" val="389413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3979B-BD71-EED5-0E8F-8A2A4C1593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0799AD-0569-A2F9-B518-855066E2C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DC857-5EE6-1E0F-F49D-21137C0EDD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B6BBED-B4F3-4CA9-9CFF-3DD92517C4BD}"/>
              </a:ext>
            </a:extLst>
          </p:cNvPr>
          <p:cNvSpPr>
            <a:spLocks noGrp="1"/>
          </p:cNvSpPr>
          <p:nvPr>
            <p:ph type="sldNum" sz="quarter" idx="5"/>
          </p:nvPr>
        </p:nvSpPr>
        <p:spPr/>
        <p:txBody>
          <a:bodyPr/>
          <a:lstStyle/>
          <a:p>
            <a:fld id="{4619138B-DF23-47B8-80F0-1D9E64184566}" type="slidenum">
              <a:rPr lang="en-US" smtClean="0"/>
              <a:t>25</a:t>
            </a:fld>
            <a:endParaRPr lang="en-US"/>
          </a:p>
        </p:txBody>
      </p:sp>
    </p:spTree>
    <p:extLst>
      <p:ext uri="{BB962C8B-B14F-4D97-AF65-F5344CB8AC3E}">
        <p14:creationId xmlns:p14="http://schemas.microsoft.com/office/powerpoint/2010/main" val="237090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BC96-B35C-BBBB-D536-600F2CE70C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AB831-EB24-219A-D738-F30AF7C78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E566D-DD61-641B-EDD5-2AF358EE35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45ABC6-65C8-8C65-195F-D69B063980FB}"/>
              </a:ext>
            </a:extLst>
          </p:cNvPr>
          <p:cNvSpPr>
            <a:spLocks noGrp="1"/>
          </p:cNvSpPr>
          <p:nvPr>
            <p:ph type="sldNum" sz="quarter" idx="5"/>
          </p:nvPr>
        </p:nvSpPr>
        <p:spPr/>
        <p:txBody>
          <a:bodyPr/>
          <a:lstStyle/>
          <a:p>
            <a:fld id="{4619138B-DF23-47B8-80F0-1D9E64184566}" type="slidenum">
              <a:rPr lang="en-US" smtClean="0"/>
              <a:t>26</a:t>
            </a:fld>
            <a:endParaRPr lang="en-US"/>
          </a:p>
        </p:txBody>
      </p:sp>
    </p:spTree>
    <p:extLst>
      <p:ext uri="{BB962C8B-B14F-4D97-AF65-F5344CB8AC3E}">
        <p14:creationId xmlns:p14="http://schemas.microsoft.com/office/powerpoint/2010/main" val="1766486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FC493-326D-3CE4-E5AF-ADE018845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18800-DC70-7762-D5FE-808DFB170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38D15-3F00-A2AB-4116-92D3C97DD9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672D29-4AA6-69B0-BE4D-35E4678E0043}"/>
              </a:ext>
            </a:extLst>
          </p:cNvPr>
          <p:cNvSpPr>
            <a:spLocks noGrp="1"/>
          </p:cNvSpPr>
          <p:nvPr>
            <p:ph type="sldNum" sz="quarter" idx="5"/>
          </p:nvPr>
        </p:nvSpPr>
        <p:spPr/>
        <p:txBody>
          <a:bodyPr/>
          <a:lstStyle/>
          <a:p>
            <a:fld id="{4619138B-DF23-47B8-80F0-1D9E64184566}" type="slidenum">
              <a:rPr lang="en-US" smtClean="0"/>
              <a:t>27</a:t>
            </a:fld>
            <a:endParaRPr lang="en-US"/>
          </a:p>
        </p:txBody>
      </p:sp>
    </p:spTree>
    <p:extLst>
      <p:ext uri="{BB962C8B-B14F-4D97-AF65-F5344CB8AC3E}">
        <p14:creationId xmlns:p14="http://schemas.microsoft.com/office/powerpoint/2010/main" val="2488504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1D3C3-C5F6-37F0-DD44-CF53C8DB6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97ACA-1886-88EA-EFDC-579E849AE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42F8C-2E85-492A-BC6D-2429E6200B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885B5-A092-389A-6959-A23776775A32}"/>
              </a:ext>
            </a:extLst>
          </p:cNvPr>
          <p:cNvSpPr>
            <a:spLocks noGrp="1"/>
          </p:cNvSpPr>
          <p:nvPr>
            <p:ph type="sldNum" sz="quarter" idx="5"/>
          </p:nvPr>
        </p:nvSpPr>
        <p:spPr/>
        <p:txBody>
          <a:bodyPr/>
          <a:lstStyle/>
          <a:p>
            <a:fld id="{4619138B-DF23-47B8-80F0-1D9E64184566}" type="slidenum">
              <a:rPr lang="en-US" smtClean="0"/>
              <a:t>28</a:t>
            </a:fld>
            <a:endParaRPr lang="en-US"/>
          </a:p>
        </p:txBody>
      </p:sp>
    </p:spTree>
    <p:extLst>
      <p:ext uri="{BB962C8B-B14F-4D97-AF65-F5344CB8AC3E}">
        <p14:creationId xmlns:p14="http://schemas.microsoft.com/office/powerpoint/2010/main" val="3272987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C6F8F-018A-D4CC-BC3D-1881B55AF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7B7FB-77B4-D558-9621-8FC52D754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D4314-6E59-25BA-6F15-AF4770ABA8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35F419-B48E-185D-BCF8-CAC5891D4A36}"/>
              </a:ext>
            </a:extLst>
          </p:cNvPr>
          <p:cNvSpPr>
            <a:spLocks noGrp="1"/>
          </p:cNvSpPr>
          <p:nvPr>
            <p:ph type="sldNum" sz="quarter" idx="5"/>
          </p:nvPr>
        </p:nvSpPr>
        <p:spPr/>
        <p:txBody>
          <a:bodyPr/>
          <a:lstStyle/>
          <a:p>
            <a:fld id="{4619138B-DF23-47B8-80F0-1D9E64184566}" type="slidenum">
              <a:rPr lang="en-US" smtClean="0"/>
              <a:t>29</a:t>
            </a:fld>
            <a:endParaRPr lang="en-US"/>
          </a:p>
        </p:txBody>
      </p:sp>
    </p:spTree>
    <p:extLst>
      <p:ext uri="{BB962C8B-B14F-4D97-AF65-F5344CB8AC3E}">
        <p14:creationId xmlns:p14="http://schemas.microsoft.com/office/powerpoint/2010/main" val="3811631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0F7DE-CCAF-D4E2-95FC-C5E97FD6DD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E217D-EB32-F74D-5BAE-AA6DC347F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C367A-CB43-B050-4557-53A7104079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4724B4-DC86-3D72-FE23-72E1DC7D7759}"/>
              </a:ext>
            </a:extLst>
          </p:cNvPr>
          <p:cNvSpPr>
            <a:spLocks noGrp="1"/>
          </p:cNvSpPr>
          <p:nvPr>
            <p:ph type="sldNum" sz="quarter" idx="5"/>
          </p:nvPr>
        </p:nvSpPr>
        <p:spPr/>
        <p:txBody>
          <a:bodyPr/>
          <a:lstStyle/>
          <a:p>
            <a:fld id="{4619138B-DF23-47B8-80F0-1D9E64184566}" type="slidenum">
              <a:rPr lang="en-US" smtClean="0"/>
              <a:t>30</a:t>
            </a:fld>
            <a:endParaRPr lang="en-US"/>
          </a:p>
        </p:txBody>
      </p:sp>
    </p:spTree>
    <p:extLst>
      <p:ext uri="{BB962C8B-B14F-4D97-AF65-F5344CB8AC3E}">
        <p14:creationId xmlns:p14="http://schemas.microsoft.com/office/powerpoint/2010/main" val="3277379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9138B-DF23-47B8-80F0-1D9E64184566}" type="slidenum">
              <a:rPr lang="en-US" smtClean="0"/>
              <a:t>50</a:t>
            </a:fld>
            <a:endParaRPr lang="en-US"/>
          </a:p>
        </p:txBody>
      </p:sp>
    </p:spTree>
    <p:extLst>
      <p:ext uri="{BB962C8B-B14F-4D97-AF65-F5344CB8AC3E}">
        <p14:creationId xmlns:p14="http://schemas.microsoft.com/office/powerpoint/2010/main" val="2212910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19138B-DF23-47B8-80F0-1D9E64184566}" type="slidenum">
              <a:rPr lang="en-US" smtClean="0"/>
              <a:t>14</a:t>
            </a:fld>
            <a:endParaRPr lang="en-US"/>
          </a:p>
        </p:txBody>
      </p:sp>
    </p:spTree>
    <p:extLst>
      <p:ext uri="{BB962C8B-B14F-4D97-AF65-F5344CB8AC3E}">
        <p14:creationId xmlns:p14="http://schemas.microsoft.com/office/powerpoint/2010/main" val="297974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9138B-DF23-47B8-80F0-1D9E64184566}" type="slidenum">
              <a:rPr lang="en-US" smtClean="0"/>
              <a:t>17</a:t>
            </a:fld>
            <a:endParaRPr lang="en-US"/>
          </a:p>
        </p:txBody>
      </p:sp>
    </p:spTree>
    <p:extLst>
      <p:ext uri="{BB962C8B-B14F-4D97-AF65-F5344CB8AC3E}">
        <p14:creationId xmlns:p14="http://schemas.microsoft.com/office/powerpoint/2010/main" val="3944576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6CE9-A8CB-4F02-3940-701CE0723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05DA6-271F-1BA4-C7F8-1F04E40CCB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2AD6C-6D90-6DAF-FA08-11865087EB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D52111-5523-3190-EE0C-D9DE07C3AAE9}"/>
              </a:ext>
            </a:extLst>
          </p:cNvPr>
          <p:cNvSpPr>
            <a:spLocks noGrp="1"/>
          </p:cNvSpPr>
          <p:nvPr>
            <p:ph type="sldNum" sz="quarter" idx="5"/>
          </p:nvPr>
        </p:nvSpPr>
        <p:spPr/>
        <p:txBody>
          <a:bodyPr/>
          <a:lstStyle/>
          <a:p>
            <a:fld id="{4619138B-DF23-47B8-80F0-1D9E64184566}" type="slidenum">
              <a:rPr lang="en-US" smtClean="0"/>
              <a:t>18</a:t>
            </a:fld>
            <a:endParaRPr lang="en-US"/>
          </a:p>
        </p:txBody>
      </p:sp>
    </p:spTree>
    <p:extLst>
      <p:ext uri="{BB962C8B-B14F-4D97-AF65-F5344CB8AC3E}">
        <p14:creationId xmlns:p14="http://schemas.microsoft.com/office/powerpoint/2010/main" val="477142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F1681-15DF-8C4A-292A-88436AD28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4224A-9056-A04B-3A75-7BB2C9D908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C62E9-B8FB-6669-655C-6DB1A00367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87A1A4-DEA5-B622-6A4B-3A5197C00322}"/>
              </a:ext>
            </a:extLst>
          </p:cNvPr>
          <p:cNvSpPr>
            <a:spLocks noGrp="1"/>
          </p:cNvSpPr>
          <p:nvPr>
            <p:ph type="sldNum" sz="quarter" idx="5"/>
          </p:nvPr>
        </p:nvSpPr>
        <p:spPr/>
        <p:txBody>
          <a:bodyPr/>
          <a:lstStyle/>
          <a:p>
            <a:fld id="{4619138B-DF23-47B8-80F0-1D9E64184566}" type="slidenum">
              <a:rPr lang="en-US" smtClean="0"/>
              <a:t>19</a:t>
            </a:fld>
            <a:endParaRPr lang="en-US"/>
          </a:p>
        </p:txBody>
      </p:sp>
    </p:spTree>
    <p:extLst>
      <p:ext uri="{BB962C8B-B14F-4D97-AF65-F5344CB8AC3E}">
        <p14:creationId xmlns:p14="http://schemas.microsoft.com/office/powerpoint/2010/main" val="73654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52B07-E3A7-6C98-84AE-69F82BE54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DE0CF1-90E8-4A16-CF63-D421A76CD9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FD62C8-8C0F-0582-5730-01EADA6FD4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034D44-0BD0-E4A0-1952-1B9F978E964F}"/>
              </a:ext>
            </a:extLst>
          </p:cNvPr>
          <p:cNvSpPr>
            <a:spLocks noGrp="1"/>
          </p:cNvSpPr>
          <p:nvPr>
            <p:ph type="sldNum" sz="quarter" idx="5"/>
          </p:nvPr>
        </p:nvSpPr>
        <p:spPr/>
        <p:txBody>
          <a:bodyPr/>
          <a:lstStyle/>
          <a:p>
            <a:fld id="{4619138B-DF23-47B8-80F0-1D9E64184566}" type="slidenum">
              <a:rPr lang="en-US" smtClean="0"/>
              <a:t>20</a:t>
            </a:fld>
            <a:endParaRPr lang="en-US"/>
          </a:p>
        </p:txBody>
      </p:sp>
    </p:spTree>
    <p:extLst>
      <p:ext uri="{BB962C8B-B14F-4D97-AF65-F5344CB8AC3E}">
        <p14:creationId xmlns:p14="http://schemas.microsoft.com/office/powerpoint/2010/main" val="215673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B927-A91B-2A51-05E8-B3AD09DA7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98CC2-7FDB-4CA1-42F3-2BD18EFB1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119B2-8005-4270-7FD5-ADD72A34FB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CC1424-5D5E-2F87-8244-6EC88810DA02}"/>
              </a:ext>
            </a:extLst>
          </p:cNvPr>
          <p:cNvSpPr>
            <a:spLocks noGrp="1"/>
          </p:cNvSpPr>
          <p:nvPr>
            <p:ph type="sldNum" sz="quarter" idx="5"/>
          </p:nvPr>
        </p:nvSpPr>
        <p:spPr/>
        <p:txBody>
          <a:bodyPr/>
          <a:lstStyle/>
          <a:p>
            <a:fld id="{4619138B-DF23-47B8-80F0-1D9E64184566}" type="slidenum">
              <a:rPr lang="en-US" smtClean="0"/>
              <a:t>21</a:t>
            </a:fld>
            <a:endParaRPr lang="en-US"/>
          </a:p>
        </p:txBody>
      </p:sp>
    </p:spTree>
    <p:extLst>
      <p:ext uri="{BB962C8B-B14F-4D97-AF65-F5344CB8AC3E}">
        <p14:creationId xmlns:p14="http://schemas.microsoft.com/office/powerpoint/2010/main" val="3643534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1FCA1-2FDB-A42C-CF3A-7EF638455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6B864-B049-A86D-0A7D-2D6EA92C24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AEA7B-C4E1-B4B9-CC67-437EDA5578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9A7956-8701-F663-2334-30C63C39F4FB}"/>
              </a:ext>
            </a:extLst>
          </p:cNvPr>
          <p:cNvSpPr>
            <a:spLocks noGrp="1"/>
          </p:cNvSpPr>
          <p:nvPr>
            <p:ph type="sldNum" sz="quarter" idx="5"/>
          </p:nvPr>
        </p:nvSpPr>
        <p:spPr/>
        <p:txBody>
          <a:bodyPr/>
          <a:lstStyle/>
          <a:p>
            <a:fld id="{4619138B-DF23-47B8-80F0-1D9E64184566}" type="slidenum">
              <a:rPr lang="en-US" smtClean="0"/>
              <a:t>22</a:t>
            </a:fld>
            <a:endParaRPr lang="en-US"/>
          </a:p>
        </p:txBody>
      </p:sp>
    </p:spTree>
    <p:extLst>
      <p:ext uri="{BB962C8B-B14F-4D97-AF65-F5344CB8AC3E}">
        <p14:creationId xmlns:p14="http://schemas.microsoft.com/office/powerpoint/2010/main" val="356847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C1A0-366D-F86C-30F9-8A990A876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C2B6-C06D-0CA6-E32D-633FD2531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67A15-0BCB-875D-3A3B-C345623586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E3ACCD-9CD1-899B-2F2E-2AB6D564FD73}"/>
              </a:ext>
            </a:extLst>
          </p:cNvPr>
          <p:cNvSpPr>
            <a:spLocks noGrp="1"/>
          </p:cNvSpPr>
          <p:nvPr>
            <p:ph type="sldNum" sz="quarter" idx="5"/>
          </p:nvPr>
        </p:nvSpPr>
        <p:spPr/>
        <p:txBody>
          <a:bodyPr/>
          <a:lstStyle/>
          <a:p>
            <a:fld id="{4619138B-DF23-47B8-80F0-1D9E64184566}" type="slidenum">
              <a:rPr lang="en-US" smtClean="0"/>
              <a:t>23</a:t>
            </a:fld>
            <a:endParaRPr lang="en-US"/>
          </a:p>
        </p:txBody>
      </p:sp>
    </p:spTree>
    <p:extLst>
      <p:ext uri="{BB962C8B-B14F-4D97-AF65-F5344CB8AC3E}">
        <p14:creationId xmlns:p14="http://schemas.microsoft.com/office/powerpoint/2010/main" val="749895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learningds.org/utm_sourcechatgpt.co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4670" y="108794"/>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2185215" cy="2152332"/>
          </a:xfrm>
          <a:prstGeom prst="parallelogram">
            <a:avLst>
              <a:gd name="adj" fmla="val 39946"/>
            </a:avLst>
          </a:prstGeom>
          <a:gradFill>
            <a:gsLst>
              <a:gs pos="0">
                <a:schemeClr val="accent1"/>
              </a:gs>
              <a:gs pos="100000">
                <a:schemeClr val="accent1">
                  <a:alpha val="0"/>
                </a:schemeClr>
              </a:gs>
            </a:gsLst>
            <a:lin ang="540000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6564978">
            <a:off x="6775911" y="1018123"/>
            <a:ext cx="4040330" cy="3913471"/>
          </a:xfrm>
          <a:prstGeom prst="ellipse">
            <a:avLst/>
          </a:prstGeom>
          <a:noFill/>
          <a:ln w="12700" cap="sq">
            <a:gradFill>
              <a:gsLst>
                <a:gs pos="0">
                  <a:schemeClr val="accent1">
                    <a:lumMod val="45000"/>
                    <a:lumOff val="55000"/>
                  </a:schemeClr>
                </a:gs>
                <a:gs pos="32000">
                  <a:schemeClr val="accent1">
                    <a:lumMod val="5000"/>
                    <a:lumOff val="95000"/>
                    <a:alpha val="0"/>
                  </a:schemeClr>
                </a:gs>
                <a:gs pos="70000">
                  <a:schemeClr val="accent1">
                    <a:lumMod val="45000"/>
                    <a:lumOff val="55000"/>
                    <a:alpha val="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5794964" y="5962161"/>
            <a:ext cx="4459713" cy="267764"/>
          </a:xfrm>
          <a:prstGeom prst="parallelogram">
            <a:avLst>
              <a:gd name="adj" fmla="val 69789"/>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0"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1"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flipH="1">
            <a:off x="2425529" y="1091038"/>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3" name="标题 1"/>
          <p:cNvSpPr txBox="1"/>
          <p:nvPr/>
        </p:nvSpPr>
        <p:spPr>
          <a:xfrm flipH="1">
            <a:off x="3069131" y="701538"/>
            <a:ext cx="2468701" cy="314311"/>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4" name="标题 1"/>
          <p:cNvSpPr txBox="1"/>
          <p:nvPr/>
        </p:nvSpPr>
        <p:spPr>
          <a:xfrm>
            <a:off x="642210" y="5412350"/>
            <a:ext cx="3512262" cy="401620"/>
          </a:xfrm>
          <a:prstGeom prst="roundRect">
            <a:avLst>
              <a:gd name="adj" fmla="val 0"/>
            </a:avLst>
          </a:prstGeom>
          <a:gradFill>
            <a:gsLst>
              <a:gs pos="0">
                <a:schemeClr val="accent1">
                  <a:alpha val="3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273694" y="5334073"/>
            <a:ext cx="66224" cy="75719"/>
          </a:xfrm>
          <a:prstGeom prst="triangle">
            <a:avLst>
              <a:gd name="adj" fmla="val 19445"/>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H="1">
            <a:off x="674812" y="5334073"/>
            <a:ext cx="66224" cy="75719"/>
          </a:xfrm>
          <a:prstGeom prst="triangle">
            <a:avLst>
              <a:gd name="adj" fmla="val 19445"/>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a:off x="722805" y="5336453"/>
            <a:ext cx="569119" cy="434273"/>
          </a:xfrm>
          <a:prstGeom prst="trapezoid">
            <a:avLst/>
          </a:prstGeom>
          <a:gradFill>
            <a:gsLst>
              <a:gs pos="0">
                <a:schemeClr val="accent1">
                  <a:lumMod val="40000"/>
                  <a:lumOff val="60000"/>
                </a:schemeClr>
              </a:gs>
              <a:gs pos="97863">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859708" y="5412349"/>
            <a:ext cx="295312" cy="31989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596066" y="6143575"/>
            <a:ext cx="4578418" cy="401620"/>
          </a:xfrm>
          <a:prstGeom prst="roundRect">
            <a:avLst>
              <a:gd name="adj" fmla="val 0"/>
            </a:avLst>
          </a:prstGeom>
          <a:gradFill>
            <a:gsLst>
              <a:gs pos="0">
                <a:schemeClr val="accent1">
                  <a:alpha val="3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073274" y="5334073"/>
            <a:ext cx="66224" cy="75719"/>
          </a:xfrm>
          <a:prstGeom prst="triangle">
            <a:avLst>
              <a:gd name="adj" fmla="val 19445"/>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flipH="1">
            <a:off x="3474392" y="5334073"/>
            <a:ext cx="66224" cy="75719"/>
          </a:xfrm>
          <a:prstGeom prst="triangle">
            <a:avLst>
              <a:gd name="adj" fmla="val 19445"/>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0800000">
            <a:off x="669110" y="6049386"/>
            <a:ext cx="569119" cy="434273"/>
          </a:xfrm>
          <a:prstGeom prst="trapezoid">
            <a:avLst/>
          </a:prstGeom>
          <a:gradFill>
            <a:gsLst>
              <a:gs pos="0">
                <a:schemeClr val="accent1">
                  <a:lumMod val="40000"/>
                  <a:lumOff val="60000"/>
                </a:schemeClr>
              </a:gs>
              <a:gs pos="97863">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flipV="1">
            <a:off x="814251" y="6106577"/>
            <a:ext cx="295312" cy="319892"/>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6953680">
            <a:off x="6870857" y="1134250"/>
            <a:ext cx="4040330" cy="3913471"/>
          </a:xfrm>
          <a:prstGeom prst="ellipse">
            <a:avLst/>
          </a:prstGeom>
          <a:noFill/>
          <a:ln w="47625" cap="sq">
            <a:gradFill>
              <a:gsLst>
                <a:gs pos="0">
                  <a:schemeClr val="accent1">
                    <a:lumMod val="45000"/>
                    <a:lumOff val="55000"/>
                  </a:schemeClr>
                </a:gs>
                <a:gs pos="32000">
                  <a:schemeClr val="accent1">
                    <a:lumMod val="5000"/>
                    <a:lumOff val="95000"/>
                    <a:alpha val="0"/>
                  </a:schemeClr>
                </a:gs>
                <a:gs pos="70000">
                  <a:schemeClr val="accent1">
                    <a:lumMod val="45000"/>
                    <a:lumOff val="55000"/>
                    <a:alpha val="4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V="1">
            <a:off x="662957" y="4533128"/>
            <a:ext cx="3381572" cy="377920"/>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935610" y="4490827"/>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dirty="0">
                <a:solidFill>
                  <a:schemeClr val="bg1"/>
                </a:solidFill>
              </a:rPr>
              <a:t>NHÓM 2</a:t>
            </a:r>
            <a:endParaRPr kumimoji="1" lang="zh-CN" altLang="en-US" dirty="0">
              <a:solidFill>
                <a:schemeClr val="bg1"/>
              </a:solidFill>
            </a:endParaRPr>
          </a:p>
        </p:txBody>
      </p:sp>
      <p:grpSp>
        <p:nvGrpSpPr>
          <p:cNvPr id="28" name="Group 27"/>
          <p:cNvGrpSpPr/>
          <p:nvPr/>
        </p:nvGrpSpPr>
        <p:grpSpPr>
          <a:xfrm>
            <a:off x="3586855" y="4577905"/>
            <a:ext cx="288367" cy="288367"/>
            <a:chOff x="3586855" y="4577905"/>
            <a:chExt cx="288367" cy="288367"/>
          </a:xfrm>
        </p:grpSpPr>
        <p:sp>
          <p:nvSpPr>
            <p:cNvPr id="29" name="标题 1"/>
            <p:cNvSpPr txBox="1"/>
            <p:nvPr/>
          </p:nvSpPr>
          <p:spPr>
            <a:xfrm>
              <a:off x="3586855" y="4577905"/>
              <a:ext cx="288367" cy="288367"/>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5400000">
              <a:off x="3673532" y="4664955"/>
              <a:ext cx="115013" cy="114266"/>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grpSp>
      <p:sp>
        <p:nvSpPr>
          <p:cNvPr id="31" name="标题 1"/>
          <p:cNvSpPr txBox="1"/>
          <p:nvPr/>
        </p:nvSpPr>
        <p:spPr>
          <a:xfrm>
            <a:off x="607515" y="1441653"/>
            <a:ext cx="5608387" cy="1154005"/>
          </a:xfrm>
          <a:prstGeom prst="rect">
            <a:avLst/>
          </a:prstGeom>
          <a:noFill/>
          <a:ln cap="sq">
            <a:noFill/>
          </a:ln>
        </p:spPr>
        <p:txBody>
          <a:bodyPr vert="horz" wrap="square" lIns="0" tIns="0" rIns="0" bIns="0" rtlCol="0" anchor="t"/>
          <a:lstStyle/>
          <a:p>
            <a:pPr algn="l">
              <a:lnSpc>
                <a:spcPct val="110000"/>
              </a:lnSpc>
            </a:pPr>
            <a:r>
              <a:rPr kumimoji="1" lang="en-US" altLang="zh-CN" sz="8800" dirty="0">
                <a:ln w="12700">
                  <a:solidFill>
                    <a:srgbClr val="000000">
                      <a:alpha val="100000"/>
                    </a:srgbClr>
                  </a:solidFill>
                </a:ln>
                <a:noFill/>
                <a:latin typeface="Source Han Sans CN Regular"/>
                <a:ea typeface="Source Han Sans CN Regular"/>
                <a:cs typeface="Source Han Sans CN Regular"/>
              </a:rPr>
              <a:t>5</a:t>
            </a:r>
            <a:endParaRPr kumimoji="1" lang="zh-CN" altLang="en-US" dirty="0"/>
          </a:p>
        </p:txBody>
      </p:sp>
      <p:sp>
        <p:nvSpPr>
          <p:cNvPr id="32" name="标题 1"/>
          <p:cNvSpPr txBox="1"/>
          <p:nvPr/>
        </p:nvSpPr>
        <p:spPr>
          <a:xfrm>
            <a:off x="1356166" y="5445822"/>
            <a:ext cx="984287" cy="316521"/>
          </a:xfrm>
          <a:prstGeom prst="rect">
            <a:avLst/>
          </a:prstGeom>
          <a:noFill/>
          <a:ln>
            <a:noFill/>
          </a:ln>
        </p:spPr>
        <p:txBody>
          <a:bodyPr vert="horz" wrap="square" lIns="0" tIns="0" rIns="0" bIns="0" rtlCol="0" anchor="ctr"/>
          <a:lstStyle/>
          <a:p>
            <a:pPr algn="l">
              <a:lnSpc>
                <a:spcPct val="100000"/>
              </a:lnSpc>
            </a:pPr>
            <a:r>
              <a:rPr kumimoji="1" lang="en-US" altLang="zh-CN" sz="2000">
                <a:ln w="6350">
                  <a:noFill/>
                </a:ln>
                <a:solidFill>
                  <a:srgbClr val="FFFFFF">
                    <a:alpha val="100000"/>
                  </a:srgbClr>
                </a:solidFill>
                <a:latin typeface="Arial" panose="020B0604020202020204" pitchFamily="34" charset="0"/>
                <a:ea typeface="Source Han Sans"/>
                <a:cs typeface="Arial" panose="020B0604020202020204" pitchFamily="34" charset="0"/>
              </a:rPr>
              <a:t>GVHD:</a:t>
            </a:r>
            <a:endParaRPr kumimoji="1" lang="zh-CN" altLang="en-US" sz="2000" dirty="0">
              <a:latin typeface="Arial" panose="020B0604020202020204" pitchFamily="34" charset="0"/>
              <a:cs typeface="Arial" panose="020B0604020202020204" pitchFamily="34" charset="0"/>
            </a:endParaRPr>
          </a:p>
        </p:txBody>
      </p:sp>
      <p:sp>
        <p:nvSpPr>
          <p:cNvPr id="34" name="标题 1"/>
          <p:cNvSpPr txBox="1"/>
          <p:nvPr/>
        </p:nvSpPr>
        <p:spPr>
          <a:xfrm>
            <a:off x="2191449" y="5416347"/>
            <a:ext cx="1972363" cy="373364"/>
          </a:xfrm>
          <a:prstGeom prst="rect">
            <a:avLst/>
          </a:prstGeom>
          <a:noFill/>
          <a:ln>
            <a:noFill/>
          </a:ln>
        </p:spPr>
        <p:txBody>
          <a:bodyPr vert="horz" wrap="square" lIns="0" tIns="0" rIns="0" bIns="0" rtlCol="0" anchor="ctr"/>
          <a:lstStyle/>
          <a:p>
            <a:pPr algn="l">
              <a:lnSpc>
                <a:spcPct val="100000"/>
              </a:lnSpc>
            </a:pPr>
            <a:r>
              <a:rPr kumimoji="1" lang="en-US" altLang="zh-CN" sz="2000" dirty="0" err="1">
                <a:ln w="6350">
                  <a:noFill/>
                </a:ln>
                <a:solidFill>
                  <a:srgbClr val="FFFFFF">
                    <a:alpha val="100000"/>
                  </a:srgbClr>
                </a:solidFill>
                <a:latin typeface="Arial" panose="020B0604020202020204" pitchFamily="34" charset="0"/>
                <a:ea typeface="Source Han Sans"/>
                <a:cs typeface="Arial" panose="020B0604020202020204" pitchFamily="34" charset="0"/>
              </a:rPr>
              <a:t>Th.s</a:t>
            </a:r>
            <a:r>
              <a:rPr kumimoji="1" lang="en-US" altLang="zh-CN" sz="2000" dirty="0">
                <a:ln w="6350">
                  <a:noFill/>
                </a:ln>
                <a:solidFill>
                  <a:srgbClr val="FFFFFF">
                    <a:alpha val="100000"/>
                  </a:srgbClr>
                </a:solidFill>
                <a:latin typeface="Arial" panose="020B0604020202020204" pitchFamily="34" charset="0"/>
                <a:ea typeface="Source Han Sans"/>
                <a:cs typeface="Arial" panose="020B0604020202020204" pitchFamily="34" charset="0"/>
              </a:rPr>
              <a:t> Lê Minh Tân</a:t>
            </a:r>
            <a:endParaRPr kumimoji="1" lang="zh-CN" altLang="en-US" sz="2000" dirty="0">
              <a:latin typeface="Arial" panose="020B0604020202020204" pitchFamily="34" charset="0"/>
              <a:cs typeface="Arial" panose="020B0604020202020204" pitchFamily="34" charset="0"/>
            </a:endParaRPr>
          </a:p>
        </p:txBody>
      </p:sp>
      <p:sp>
        <p:nvSpPr>
          <p:cNvPr id="35" name="标题 1"/>
          <p:cNvSpPr txBox="1"/>
          <p:nvPr/>
        </p:nvSpPr>
        <p:spPr>
          <a:xfrm>
            <a:off x="1238230" y="6106577"/>
            <a:ext cx="4578418" cy="793723"/>
          </a:xfrm>
          <a:prstGeom prst="rect">
            <a:avLst/>
          </a:prstGeom>
          <a:noFill/>
          <a:ln>
            <a:noFill/>
          </a:ln>
        </p:spPr>
        <p:txBody>
          <a:bodyPr vert="horz" wrap="square" lIns="0" tIns="0" rIns="0" bIns="0" rtlCol="0" anchor="ctr"/>
          <a:lstStyle/>
          <a:p>
            <a:r>
              <a:rPr kumimoji="1" lang="en-US" altLang="zh-CN" sz="2000">
                <a:solidFill>
                  <a:schemeClr val="bg1"/>
                </a:solidFill>
                <a:latin typeface="Arial" panose="020B0604020202020204" pitchFamily="34" charset="0"/>
                <a:ea typeface="Source Han Sans" panose="020B0604020202020204" charset="-128"/>
                <a:cs typeface="Arial" panose="020B0604020202020204" pitchFamily="34" charset="0"/>
              </a:rPr>
              <a:t>Môn Học: </a:t>
            </a:r>
            <a:r>
              <a:rPr kumimoji="1" lang="en-US" altLang="zh-CN" sz="2000">
                <a:solidFill>
                  <a:schemeClr val="bg1"/>
                </a:solidFill>
              </a:rPr>
              <a:t>Nhập Môn Khoa Học Dữ Liệu</a:t>
            </a:r>
            <a:endParaRPr kumimoji="1" lang="zh-CN" altLang="en-US" sz="2000">
              <a:solidFill>
                <a:schemeClr val="bg1"/>
              </a:solidFill>
            </a:endParaRPr>
          </a:p>
          <a:p>
            <a:pPr algn="l">
              <a:lnSpc>
                <a:spcPct val="100000"/>
              </a:lnSpc>
            </a:pPr>
            <a:endParaRPr kumimoji="1" lang="zh-CN" altLang="en-US" sz="2000" dirty="0">
              <a:solidFill>
                <a:schemeClr val="bg1"/>
              </a:solidFill>
              <a:latin typeface="Arial" panose="020B0604020202020204" pitchFamily="34" charset="0"/>
              <a:ea typeface="Source Han Sans" panose="020B0604020202020204" charset="-128"/>
              <a:cs typeface="Arial" panose="020B0604020202020204" pitchFamily="34" charset="0"/>
            </a:endParaRPr>
          </a:p>
        </p:txBody>
      </p:sp>
      <p:sp>
        <p:nvSpPr>
          <p:cNvPr id="36" name="标题 1"/>
          <p:cNvSpPr txBox="1"/>
          <p:nvPr/>
        </p:nvSpPr>
        <p:spPr>
          <a:xfrm>
            <a:off x="596066" y="1370376"/>
            <a:ext cx="5822876" cy="3515556"/>
          </a:xfrm>
          <a:prstGeom prst="rect">
            <a:avLst/>
          </a:prstGeom>
          <a:noFill/>
          <a:ln cap="sq">
            <a:noFill/>
          </a:ln>
        </p:spPr>
        <p:txBody>
          <a:bodyPr vert="horz" wrap="square" lIns="0" tIns="0" rIns="0" bIns="0" rtlCol="0" anchor="t"/>
          <a:lstStyle/>
          <a:p>
            <a:pPr algn="l">
              <a:lnSpc>
                <a:spcPct val="130000"/>
              </a:lnSpc>
            </a:pP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Phân</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tích</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dữ</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liệu</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thị</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trường</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xe</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Ấn</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Đô</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&amp;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Dự</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đoán</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giá</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và</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các</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đặc</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trưng</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ảnh</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hưởng</a:t>
            </a:r>
            <a:endParaRPr kumimoji="1" lang="zh-CN" altLang="en-US" sz="4000" dirty="0">
              <a:latin typeface="Arial Bold" panose="020B0704020202020204" pitchFamily="34" charset="0"/>
              <a:cs typeface="Arial Bold" panose="020B0704020202020204" pitchFamily="34" charset="0"/>
            </a:endParaRPr>
          </a:p>
        </p:txBody>
      </p:sp>
      <p:pic>
        <p:nvPicPr>
          <p:cNvPr id="3074" name="Picture 2" descr="Khoa Công nghệ Thông tin">
            <a:extLst>
              <a:ext uri="{FF2B5EF4-FFF2-40B4-BE49-F238E27FC236}">
                <a16:creationId xmlns:a16="http://schemas.microsoft.com/office/drawing/2014/main" id="{87C29073-11E2-6D2B-927A-62486AE2A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057567" y="1261064"/>
            <a:ext cx="3521009" cy="2372468"/>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67667" y="859660"/>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373789" y="1579527"/>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03</a:t>
            </a:r>
            <a:endParaRPr kumimoji="1" lang="zh-CN" altLang="en-US"/>
          </a:p>
        </p:txBody>
      </p:sp>
      <p:sp>
        <p:nvSpPr>
          <p:cNvPr id="6" name="标题 1"/>
          <p:cNvSpPr txBox="1"/>
          <p:nvPr/>
        </p:nvSpPr>
        <p:spPr>
          <a:xfrm>
            <a:off x="8314912" y="2035279"/>
            <a:ext cx="3027007" cy="1423098"/>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Culture Sở thích về thương hiệu, kiểu dáng của mỗi vùng là khác nhau, tôn giáo và tín ngưỡng cũng gián tiếp đến việc lựa chọn màu sắc và ngày mua, tác động đến giá xe.</a:t>
            </a:r>
            <a:endParaRPr kumimoji="1" lang="zh-CN" altLang="en-US" sz="1400"/>
          </a:p>
        </p:txBody>
      </p:sp>
      <p:sp>
        <p:nvSpPr>
          <p:cNvPr id="7" name="标题 1"/>
          <p:cNvSpPr txBox="1"/>
          <p:nvPr/>
        </p:nvSpPr>
        <p:spPr>
          <a:xfrm>
            <a:off x="9649536" y="1034815"/>
            <a:ext cx="337071" cy="350499"/>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a:effectLst>
            <a:outerShdw blurRad="50800" dist="38100" dir="2700000" algn="tl" rotWithShape="0">
              <a:schemeClr val="accent5">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4392398" y="1261064"/>
            <a:ext cx="3521009" cy="2372468"/>
          </a:xfrm>
          <a:prstGeom prst="roundRect">
            <a:avLst>
              <a:gd name="adj" fmla="val 3513"/>
            </a:avLst>
          </a:prstGeom>
          <a:solidFill>
            <a:schemeClr val="accent2">
              <a:lumMod val="20000"/>
              <a:lumOff val="80000"/>
            </a:schemeClr>
          </a:solidFill>
          <a:ln w="19050" cap="sq">
            <a:solidFill>
              <a:schemeClr val="accent2">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802498" y="859660"/>
            <a:ext cx="700809" cy="700809"/>
          </a:xfrm>
          <a:prstGeom prst="flowChartConnector">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708620" y="1579527"/>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02</a:t>
            </a:r>
            <a:endParaRPr kumimoji="1" lang="zh-CN" altLang="en-US"/>
          </a:p>
        </p:txBody>
      </p:sp>
      <p:sp>
        <p:nvSpPr>
          <p:cNvPr id="11" name="标题 1"/>
          <p:cNvSpPr txBox="1"/>
          <p:nvPr/>
        </p:nvSpPr>
        <p:spPr>
          <a:xfrm>
            <a:off x="5966966" y="1034815"/>
            <a:ext cx="371873" cy="350499"/>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a:effectLst>
            <a:outerShdw blurRad="50800" dist="38100" dir="2700000" algn="tl" rotWithShape="0">
              <a:schemeClr val="accent2">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4635116" y="2035279"/>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Place Giá xe cũ có thể khác nhau giữa các khu vực do sự chênh lệch về nhu cầu, thuế,...</a:t>
            </a:r>
            <a:endParaRPr kumimoji="1" lang="zh-CN" altLang="en-US" sz="1400"/>
          </a:p>
        </p:txBody>
      </p:sp>
      <p:sp>
        <p:nvSpPr>
          <p:cNvPr id="13" name="标题 1"/>
          <p:cNvSpPr txBox="1"/>
          <p:nvPr/>
        </p:nvSpPr>
        <p:spPr>
          <a:xfrm>
            <a:off x="727229" y="1271195"/>
            <a:ext cx="3521009" cy="2352206"/>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137329" y="849529"/>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43451" y="1569396"/>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01</a:t>
            </a:r>
            <a:endParaRPr kumimoji="1" lang="zh-CN" altLang="en-US"/>
          </a:p>
        </p:txBody>
      </p:sp>
      <p:sp>
        <p:nvSpPr>
          <p:cNvPr id="16" name="标题 1"/>
          <p:cNvSpPr txBox="1"/>
          <p:nvPr/>
        </p:nvSpPr>
        <p:spPr>
          <a:xfrm>
            <a:off x="2325951" y="1024684"/>
            <a:ext cx="323565" cy="350499"/>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a:effectLst>
            <a:outerShdw blurRad="50800" dist="38100" dir="2700000" algn="tl" rotWithShape="0">
              <a:schemeClr val="tx1">
                <a:lumMod val="85000"/>
                <a:lumOff val="1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1043451" y="1948859"/>
            <a:ext cx="3027007" cy="1656061"/>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Times New Roman" panose="02020603050405020304" pitchFamily="18" charset="0"/>
              </a:rPr>
              <a:t>Time: Dữ liệu xe cũ có thể trở nên lỗi thời nhanh chóng theo thời gian, giá xe thay đổi do thị trường biến động, lạm phát, xuất hiện mẫu xe mới,...</a:t>
            </a:r>
            <a:endParaRPr kumimoji="1" lang="zh-CN" altLang="en-US" sz="1400"/>
          </a:p>
        </p:txBody>
      </p:sp>
      <p:sp>
        <p:nvSpPr>
          <p:cNvPr id="18" name="标题 1"/>
          <p:cNvSpPr txBox="1"/>
          <p:nvPr/>
        </p:nvSpPr>
        <p:spPr>
          <a:xfrm>
            <a:off x="4388115" y="4224959"/>
            <a:ext cx="3521009" cy="2357480"/>
          </a:xfrm>
          <a:prstGeom prst="roundRect">
            <a:avLst>
              <a:gd name="adj" fmla="val 3513"/>
            </a:avLst>
          </a:prstGeom>
          <a:solidFill>
            <a:schemeClr val="accent2">
              <a:lumMod val="20000"/>
              <a:lumOff val="80000"/>
            </a:schemeClr>
          </a:solidFill>
          <a:ln w="19050" cap="sq">
            <a:solidFill>
              <a:schemeClr val="accent2">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798215" y="3823555"/>
            <a:ext cx="700809" cy="700809"/>
          </a:xfrm>
          <a:prstGeom prst="flowChartConnector">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708620" y="4473597"/>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05</a:t>
            </a:r>
            <a:endParaRPr kumimoji="1" lang="zh-CN" altLang="en-US"/>
          </a:p>
        </p:txBody>
      </p:sp>
      <p:sp>
        <p:nvSpPr>
          <p:cNvPr id="21" name="标题 1"/>
          <p:cNvSpPr txBox="1"/>
          <p:nvPr/>
        </p:nvSpPr>
        <p:spPr>
          <a:xfrm>
            <a:off x="5962683" y="3998710"/>
            <a:ext cx="371873" cy="350499"/>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a:effectLst>
            <a:outerShdw blurRad="50800" dist="38100" dir="2700000" algn="tl" rotWithShape="0">
              <a:schemeClr val="accent2">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4561613" y="4967317"/>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Environment Điều kiện giao thông, hệ thống đường xá, cơ sở giao thông cùng với đó là môi trường ô nhiễm cũng ảnh hưởng đến giá xe.</a:t>
            </a:r>
            <a:endParaRPr kumimoji="1" lang="zh-CN" altLang="en-US" sz="1400"/>
          </a:p>
        </p:txBody>
      </p:sp>
      <p:sp>
        <p:nvSpPr>
          <p:cNvPr id="23" name="标题 1"/>
          <p:cNvSpPr txBox="1"/>
          <p:nvPr/>
        </p:nvSpPr>
        <p:spPr>
          <a:xfrm>
            <a:off x="722946" y="4235089"/>
            <a:ext cx="3521009" cy="2357481"/>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2133046" y="3813424"/>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043451" y="4463466"/>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04</a:t>
            </a:r>
            <a:endParaRPr kumimoji="1" lang="zh-CN" altLang="en-US"/>
          </a:p>
        </p:txBody>
      </p:sp>
      <p:sp>
        <p:nvSpPr>
          <p:cNvPr id="26" name="标题 1"/>
          <p:cNvSpPr txBox="1"/>
          <p:nvPr/>
        </p:nvSpPr>
        <p:spPr>
          <a:xfrm>
            <a:off x="2321668" y="3988579"/>
            <a:ext cx="323565" cy="350499"/>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a:effectLst>
            <a:outerShdw blurRad="50800" dist="38100" dir="2700000" algn="tl" rotWithShape="0">
              <a:schemeClr val="tx1">
                <a:lumMod val="85000"/>
                <a:lumOff val="1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969947" y="5197976"/>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Population Mật độ dân số, thu nhập bình quân, cấu trúc tuổi của dân số cũng ảnh hưởng đến nhu cầu và giá xe, khu vực đông dân, thu nhập cao thì nhu cầu tiêu thụ xe nhiều hơn.</a:t>
            </a:r>
            <a:endParaRPr kumimoji="1" lang="zh-CN" altLang="en-US" sz="1400"/>
          </a:p>
        </p:txBody>
      </p:sp>
      <p:sp>
        <p:nvSpPr>
          <p:cNvPr id="28" name="标题 1"/>
          <p:cNvSpPr txBox="1"/>
          <p:nvPr/>
        </p:nvSpPr>
        <p:spPr>
          <a:xfrm>
            <a:off x="8053284" y="4224959"/>
            <a:ext cx="3521009" cy="2357480"/>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9463384" y="3823555"/>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8373789" y="4473597"/>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06</a:t>
            </a:r>
            <a:endParaRPr kumimoji="1" lang="zh-CN" altLang="en-US"/>
          </a:p>
        </p:txBody>
      </p:sp>
      <p:sp>
        <p:nvSpPr>
          <p:cNvPr id="31" name="标题 1"/>
          <p:cNvSpPr txBox="1"/>
          <p:nvPr/>
        </p:nvSpPr>
        <p:spPr>
          <a:xfrm>
            <a:off x="8300285" y="5208107"/>
            <a:ext cx="3027007" cy="871734"/>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Legality Chính sách về xe cũ như thuế, kiểm định,…, quy định về nguồn gốc, giấy tờ liên quan, quy định về môi trường như khí thải,… cũng ảnh hưởng đến giá xe.</a:t>
            </a:r>
            <a:endParaRPr kumimoji="1" lang="zh-CN" altLang="en-US" sz="1400"/>
          </a:p>
        </p:txBody>
      </p:sp>
      <p:sp>
        <p:nvSpPr>
          <p:cNvPr id="32" name="标题 1"/>
          <p:cNvSpPr txBox="1"/>
          <p:nvPr/>
        </p:nvSpPr>
        <p:spPr>
          <a:xfrm>
            <a:off x="9645253" y="3998710"/>
            <a:ext cx="337071" cy="350499"/>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a:effectLst>
            <a:outerShdw blurRad="50800" dist="38100" dir="2700000" algn="tl" rotWithShape="0">
              <a:schemeClr val="accent5">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907401" y="265430"/>
            <a:ext cx="10671175" cy="683547"/>
          </a:xfrm>
          <a:prstGeom prst="rect">
            <a:avLst/>
          </a:prstGeom>
          <a:noFill/>
          <a:ln>
            <a:noFill/>
          </a:ln>
        </p:spPr>
        <p:txBody>
          <a:bodyPr vert="horz" wrap="square" lIns="0" tIns="0" rIns="0" bIns="0" rtlCol="0" anchor="ctr"/>
          <a:lstStyle/>
          <a:p>
            <a:pPr algn="l">
              <a:lnSpc>
                <a:spcPct val="110000"/>
              </a:lnSpc>
            </a:pPr>
            <a:r>
              <a:rPr kumimoji="1" lang="en-US" altLang="zh-CN"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Các yếu tố ảnh hưởng đến tính đúng đắn của dữ liệu</a:t>
            </a:r>
            <a:endParaRPr kumimoji="1" lang="zh-CN" altLang="en-US" sz="3600">
              <a:latin typeface="Arial Bold" panose="020B0704020202020204" pitchFamily="34" charset="0"/>
              <a:cs typeface="Arial Bold" panose="020B07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V="1">
            <a:off x="4537023" y="3773582"/>
            <a:ext cx="2661392" cy="1318260"/>
          </a:xfrm>
          <a:prstGeom prst="rightArrow">
            <a:avLst>
              <a:gd name="adj1" fmla="val 50000"/>
              <a:gd name="adj2" fmla="val 68497"/>
            </a:avLst>
          </a:prstGeom>
          <a:gradFill>
            <a:gsLst>
              <a:gs pos="24000">
                <a:schemeClr val="accent1">
                  <a:lumMod val="20000"/>
                  <a:lumOff val="80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flipV="1">
            <a:off x="4095137" y="5369631"/>
            <a:ext cx="1313180" cy="650454"/>
          </a:xfrm>
          <a:prstGeom prst="rightArrow">
            <a:avLst>
              <a:gd name="adj1" fmla="val 50000"/>
              <a:gd name="adj2" fmla="val 60787"/>
            </a:avLst>
          </a:prstGeom>
          <a:gradFill>
            <a:gsLst>
              <a:gs pos="24000">
                <a:schemeClr val="accent1">
                  <a:lumMod val="20000"/>
                  <a:lumOff val="80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V="1">
            <a:off x="5802237" y="2074923"/>
            <a:ext cx="2281926" cy="891540"/>
          </a:xfrm>
          <a:prstGeom prst="rightArrow">
            <a:avLst>
              <a:gd name="adj1" fmla="val 50000"/>
              <a:gd name="adj2" fmla="val 75641"/>
            </a:avLst>
          </a:prstGeom>
          <a:gradFill>
            <a:gsLst>
              <a:gs pos="24000">
                <a:schemeClr val="accent1">
                  <a:lumMod val="20000"/>
                  <a:lumOff val="80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6" name="Group 5"/>
          <p:cNvGrpSpPr/>
          <p:nvPr/>
        </p:nvGrpSpPr>
        <p:grpSpPr>
          <a:xfrm>
            <a:off x="4553783" y="2777919"/>
            <a:ext cx="2938780" cy="1708562"/>
            <a:chOff x="4553783" y="2777919"/>
            <a:chExt cx="2938780" cy="1708562"/>
          </a:xfrm>
        </p:grpSpPr>
        <p:sp>
          <p:nvSpPr>
            <p:cNvPr id="7" name="标题 1"/>
            <p:cNvSpPr txBox="1"/>
            <p:nvPr/>
          </p:nvSpPr>
          <p:spPr>
            <a:xfrm>
              <a:off x="5730169" y="2851513"/>
              <a:ext cx="1466657" cy="837738"/>
            </a:xfrm>
            <a:custGeom>
              <a:avLst/>
              <a:gdLst>
                <a:gd name="connsiteX0" fmla="*/ 1556667 w 3070475"/>
                <a:gd name="connsiteY0" fmla="*/ 0 h 1753823"/>
                <a:gd name="connsiteX1" fmla="*/ 2245953 w 3070475"/>
                <a:gd name="connsiteY1" fmla="*/ 561784 h 1753823"/>
                <a:gd name="connsiteX2" fmla="*/ 2253481 w 3070475"/>
                <a:gd name="connsiteY2" fmla="*/ 636466 h 1753823"/>
                <a:gd name="connsiteX3" fmla="*/ 2366895 w 3070475"/>
                <a:gd name="connsiteY3" fmla="*/ 625033 h 1753823"/>
                <a:gd name="connsiteX4" fmla="*/ 3070475 w 3070475"/>
                <a:gd name="connsiteY4" fmla="*/ 1328613 h 1753823"/>
                <a:gd name="connsiteX5" fmla="*/ 2940668 w 3070475"/>
                <a:gd name="connsiteY5" fmla="*/ 1735907 h 1753823"/>
                <a:gd name="connsiteX6" fmla="*/ 2926241 w 3070475"/>
                <a:gd name="connsiteY6" fmla="*/ 1753823 h 1753823"/>
                <a:gd name="connsiteX7" fmla="*/ 144234 w 3070475"/>
                <a:gd name="connsiteY7" fmla="*/ 1753823 h 1753823"/>
                <a:gd name="connsiteX8" fmla="*/ 129806 w 3070475"/>
                <a:gd name="connsiteY8" fmla="*/ 1735907 h 1753823"/>
                <a:gd name="connsiteX9" fmla="*/ 0 w 3070475"/>
                <a:gd name="connsiteY9" fmla="*/ 1328613 h 1753823"/>
                <a:gd name="connsiteX10" fmla="*/ 703580 w 3070475"/>
                <a:gd name="connsiteY10" fmla="*/ 625033 h 1753823"/>
                <a:gd name="connsiteX11" fmla="*/ 845376 w 3070475"/>
                <a:gd name="connsiteY11" fmla="*/ 639327 h 1753823"/>
                <a:gd name="connsiteX12" fmla="*/ 859134 w 3070475"/>
                <a:gd name="connsiteY12" fmla="*/ 643598 h 1753823"/>
                <a:gd name="connsiteX13" fmla="*/ 867382 w 3070475"/>
                <a:gd name="connsiteY13" fmla="*/ 561784 h 1753823"/>
                <a:gd name="connsiteX14" fmla="*/ 1556667 w 3070475"/>
                <a:gd name="connsiteY14" fmla="*/ 0 h 1753823"/>
              </a:gdLst>
              <a:ahLst/>
              <a:cxnLst/>
              <a:rect l="l" t="t" r="r" b="b"/>
              <a:pathLst>
                <a:path w="3070475" h="1753823">
                  <a:moveTo>
                    <a:pt x="1556667" y="0"/>
                  </a:moveTo>
                  <a:cubicBezTo>
                    <a:pt x="1896672" y="0"/>
                    <a:pt x="2180347" y="241174"/>
                    <a:pt x="2245953" y="561784"/>
                  </a:cubicBezTo>
                  <a:lnTo>
                    <a:pt x="2253481" y="636466"/>
                  </a:lnTo>
                  <a:lnTo>
                    <a:pt x="2366895" y="625033"/>
                  </a:lnTo>
                  <a:cubicBezTo>
                    <a:pt x="2755472" y="625033"/>
                    <a:pt x="3070475" y="940036"/>
                    <a:pt x="3070475" y="1328613"/>
                  </a:cubicBezTo>
                  <a:cubicBezTo>
                    <a:pt x="3070475" y="1480401"/>
                    <a:pt x="3022409" y="1620963"/>
                    <a:pt x="2940668" y="1735907"/>
                  </a:cubicBezTo>
                  <a:lnTo>
                    <a:pt x="2926241" y="1753823"/>
                  </a:lnTo>
                  <a:lnTo>
                    <a:pt x="144234" y="1753823"/>
                  </a:lnTo>
                  <a:lnTo>
                    <a:pt x="129806" y="1735907"/>
                  </a:lnTo>
                  <a:cubicBezTo>
                    <a:pt x="48066" y="1620963"/>
                    <a:pt x="0" y="1480401"/>
                    <a:pt x="0" y="1328613"/>
                  </a:cubicBezTo>
                  <a:cubicBezTo>
                    <a:pt x="0" y="940036"/>
                    <a:pt x="315003" y="625033"/>
                    <a:pt x="703580" y="625033"/>
                  </a:cubicBezTo>
                  <a:cubicBezTo>
                    <a:pt x="752152" y="625033"/>
                    <a:pt x="799574" y="629955"/>
                    <a:pt x="845376" y="639327"/>
                  </a:cubicBezTo>
                  <a:lnTo>
                    <a:pt x="859134" y="643598"/>
                  </a:lnTo>
                  <a:lnTo>
                    <a:pt x="867382" y="561784"/>
                  </a:lnTo>
                  <a:cubicBezTo>
                    <a:pt x="932988" y="241174"/>
                    <a:pt x="1216662" y="0"/>
                    <a:pt x="1556667" y="0"/>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553783" y="2777919"/>
              <a:ext cx="2451635" cy="1400347"/>
            </a:xfrm>
            <a:custGeom>
              <a:avLst/>
              <a:gdLst>
                <a:gd name="connsiteX0" fmla="*/ 1556667 w 3070475"/>
                <a:gd name="connsiteY0" fmla="*/ 0 h 1753823"/>
                <a:gd name="connsiteX1" fmla="*/ 2245953 w 3070475"/>
                <a:gd name="connsiteY1" fmla="*/ 561784 h 1753823"/>
                <a:gd name="connsiteX2" fmla="*/ 2253481 w 3070475"/>
                <a:gd name="connsiteY2" fmla="*/ 636466 h 1753823"/>
                <a:gd name="connsiteX3" fmla="*/ 2366895 w 3070475"/>
                <a:gd name="connsiteY3" fmla="*/ 625033 h 1753823"/>
                <a:gd name="connsiteX4" fmla="*/ 3070475 w 3070475"/>
                <a:gd name="connsiteY4" fmla="*/ 1328613 h 1753823"/>
                <a:gd name="connsiteX5" fmla="*/ 2940668 w 3070475"/>
                <a:gd name="connsiteY5" fmla="*/ 1735907 h 1753823"/>
                <a:gd name="connsiteX6" fmla="*/ 2926241 w 3070475"/>
                <a:gd name="connsiteY6" fmla="*/ 1753823 h 1753823"/>
                <a:gd name="connsiteX7" fmla="*/ 144234 w 3070475"/>
                <a:gd name="connsiteY7" fmla="*/ 1753823 h 1753823"/>
                <a:gd name="connsiteX8" fmla="*/ 129806 w 3070475"/>
                <a:gd name="connsiteY8" fmla="*/ 1735907 h 1753823"/>
                <a:gd name="connsiteX9" fmla="*/ 0 w 3070475"/>
                <a:gd name="connsiteY9" fmla="*/ 1328613 h 1753823"/>
                <a:gd name="connsiteX10" fmla="*/ 703580 w 3070475"/>
                <a:gd name="connsiteY10" fmla="*/ 625033 h 1753823"/>
                <a:gd name="connsiteX11" fmla="*/ 845376 w 3070475"/>
                <a:gd name="connsiteY11" fmla="*/ 639327 h 1753823"/>
                <a:gd name="connsiteX12" fmla="*/ 859134 w 3070475"/>
                <a:gd name="connsiteY12" fmla="*/ 643598 h 1753823"/>
                <a:gd name="connsiteX13" fmla="*/ 867382 w 3070475"/>
                <a:gd name="connsiteY13" fmla="*/ 561784 h 1753823"/>
                <a:gd name="connsiteX14" fmla="*/ 1556667 w 3070475"/>
                <a:gd name="connsiteY14" fmla="*/ 0 h 1753823"/>
              </a:gdLst>
              <a:ahLst/>
              <a:cxnLst/>
              <a:rect l="l" t="t" r="r" b="b"/>
              <a:pathLst>
                <a:path w="3070475" h="1753823">
                  <a:moveTo>
                    <a:pt x="1556667" y="0"/>
                  </a:moveTo>
                  <a:cubicBezTo>
                    <a:pt x="1896672" y="0"/>
                    <a:pt x="2180347" y="241174"/>
                    <a:pt x="2245953" y="561784"/>
                  </a:cubicBezTo>
                  <a:lnTo>
                    <a:pt x="2253481" y="636466"/>
                  </a:lnTo>
                  <a:lnTo>
                    <a:pt x="2366895" y="625033"/>
                  </a:lnTo>
                  <a:cubicBezTo>
                    <a:pt x="2755472" y="625033"/>
                    <a:pt x="3070475" y="940036"/>
                    <a:pt x="3070475" y="1328613"/>
                  </a:cubicBezTo>
                  <a:cubicBezTo>
                    <a:pt x="3070475" y="1480401"/>
                    <a:pt x="3022409" y="1620963"/>
                    <a:pt x="2940668" y="1735907"/>
                  </a:cubicBezTo>
                  <a:lnTo>
                    <a:pt x="2926241" y="1753823"/>
                  </a:lnTo>
                  <a:lnTo>
                    <a:pt x="144234" y="1753823"/>
                  </a:lnTo>
                  <a:lnTo>
                    <a:pt x="129806" y="1735907"/>
                  </a:lnTo>
                  <a:cubicBezTo>
                    <a:pt x="48066" y="1620963"/>
                    <a:pt x="0" y="1480401"/>
                    <a:pt x="0" y="1328613"/>
                  </a:cubicBezTo>
                  <a:cubicBezTo>
                    <a:pt x="0" y="940036"/>
                    <a:pt x="315003" y="625033"/>
                    <a:pt x="703580" y="625033"/>
                  </a:cubicBezTo>
                  <a:cubicBezTo>
                    <a:pt x="752152" y="625033"/>
                    <a:pt x="799574" y="629955"/>
                    <a:pt x="845376" y="639327"/>
                  </a:cubicBezTo>
                  <a:lnTo>
                    <a:pt x="859134" y="643598"/>
                  </a:lnTo>
                  <a:lnTo>
                    <a:pt x="867382" y="561784"/>
                  </a:lnTo>
                  <a:cubicBezTo>
                    <a:pt x="932988" y="241174"/>
                    <a:pt x="1216662" y="0"/>
                    <a:pt x="1556667" y="0"/>
                  </a:cubicBezTo>
                  <a:close/>
                </a:path>
              </a:pathLst>
            </a:custGeom>
            <a:solidFill>
              <a:schemeClr val="accent1"/>
            </a:solidFill>
            <a:ln w="571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651556" y="3645474"/>
              <a:ext cx="841007" cy="841007"/>
            </a:xfrm>
            <a:prstGeom prst="ellipse">
              <a:avLst/>
            </a:prstGeom>
            <a:solidFill>
              <a:schemeClr val="accent2"/>
            </a:solidFill>
            <a:ln w="571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grpSp>
          <p:nvGrpSpPr>
            <p:cNvPr id="10" name="Group 9"/>
            <p:cNvGrpSpPr/>
            <p:nvPr/>
          </p:nvGrpSpPr>
          <p:grpSpPr>
            <a:xfrm>
              <a:off x="6933522" y="3863644"/>
              <a:ext cx="281782" cy="449930"/>
              <a:chOff x="6933522" y="3863644"/>
              <a:chExt cx="281782" cy="449930"/>
            </a:xfrm>
          </p:grpSpPr>
          <p:sp>
            <p:nvSpPr>
              <p:cNvPr id="11" name="标题 1"/>
              <p:cNvSpPr txBox="1"/>
              <p:nvPr/>
            </p:nvSpPr>
            <p:spPr>
              <a:xfrm>
                <a:off x="7044008" y="3863644"/>
                <a:ext cx="59771" cy="413268"/>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12" name="Group 11"/>
              <p:cNvGrpSpPr/>
              <p:nvPr/>
            </p:nvGrpSpPr>
            <p:grpSpPr>
              <a:xfrm>
                <a:off x="6933522" y="4130660"/>
                <a:ext cx="281782" cy="182914"/>
                <a:chOff x="6933522" y="4130660"/>
                <a:chExt cx="281782" cy="182914"/>
              </a:xfrm>
            </p:grpSpPr>
            <p:sp>
              <p:nvSpPr>
                <p:cNvPr id="13" name="标题 1"/>
                <p:cNvSpPr txBox="1"/>
                <p:nvPr/>
              </p:nvSpPr>
              <p:spPr>
                <a:xfrm rot="2700000">
                  <a:off x="7093962" y="4122663"/>
                  <a:ext cx="59771" cy="19890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8900000" flipH="1">
                  <a:off x="6995094" y="4122663"/>
                  <a:ext cx="59771" cy="19890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grpSp>
      <p:sp>
        <p:nvSpPr>
          <p:cNvPr id="15" name="标题 1"/>
          <p:cNvSpPr txBox="1"/>
          <p:nvPr/>
        </p:nvSpPr>
        <p:spPr>
          <a:xfrm>
            <a:off x="8322590" y="1062629"/>
            <a:ext cx="3243580" cy="2281926"/>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800000" flipH="1">
            <a:off x="10815473" y="3087145"/>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660400" y="1829256"/>
            <a:ext cx="3243580" cy="2447656"/>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9800000">
            <a:off x="1072895" y="3087145"/>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21803" y="1918756"/>
            <a:ext cx="2882096" cy="414374"/>
          </a:xfrm>
          <a:prstGeom prst="rect">
            <a:avLst/>
          </a:prstGeom>
          <a:noFill/>
          <a:ln>
            <a:noFill/>
          </a:ln>
        </p:spPr>
        <p:txBody>
          <a:bodyPr vert="horz" wrap="square" lIns="0" tIns="0" rIns="0" bIns="0" rtlCol="0" anchor="b"/>
          <a:lstStyle/>
          <a:p>
            <a:pPr algn="r">
              <a:lnSpc>
                <a:spcPct val="150000"/>
              </a:lnSpc>
            </a:pPr>
            <a:r>
              <a:rPr kumimoji="1" lang="en-US" altLang="zh-CN" sz="2000">
                <a:ln w="12700">
                  <a:noFill/>
                </a:ln>
                <a:solidFill>
                  <a:srgbClr val="006FEA">
                    <a:alpha val="100000"/>
                  </a:srgbClr>
                </a:solidFill>
                <a:latin typeface="Arial Bold" panose="020B0704020202020204" pitchFamily="34" charset="0"/>
                <a:ea typeface="Source Han Sans CN Bold"/>
                <a:cs typeface="Arial Bold" panose="020B0704020202020204" pitchFamily="34" charset="0"/>
              </a:rPr>
              <a:t>Thông tin cơ bản</a:t>
            </a:r>
            <a:endParaRPr kumimoji="1" lang="zh-CN" altLang="en-US" sz="2000">
              <a:latin typeface="Arial Bold" panose="020B0704020202020204" pitchFamily="34" charset="0"/>
              <a:cs typeface="Arial Bold" panose="020B0704020202020204" pitchFamily="34" charset="0"/>
            </a:endParaRPr>
          </a:p>
        </p:txBody>
      </p:sp>
      <p:sp>
        <p:nvSpPr>
          <p:cNvPr id="20" name="标题 1"/>
          <p:cNvSpPr txBox="1"/>
          <p:nvPr/>
        </p:nvSpPr>
        <p:spPr>
          <a:xfrm>
            <a:off x="821803" y="2414152"/>
            <a:ext cx="2882096" cy="1669575"/>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Arial" panose="020B0604020202020204" pitchFamily="34" charset="0"/>
                <a:ea typeface="Source Han Sans"/>
                <a:cs typeface="Arial" panose="020B0604020202020204" pitchFamily="34" charset="0"/>
              </a:rPr>
              <a:t>Tác giả: Sukhmandeep Singh Brar, số lượng mẫu: 8128, số lượng đặc trưng: 12。
Nguồn dữ liệu: Kaggle, cardekho.com, định dạng: CSV。</a:t>
            </a:r>
            <a:endParaRPr kumimoji="1" lang="zh-CN" altLang="en-US" sz="1400">
              <a:latin typeface="Arial" panose="020B0604020202020204" pitchFamily="34" charset="0"/>
              <a:cs typeface="Arial" panose="020B0604020202020204" pitchFamily="34" charset="0"/>
            </a:endParaRPr>
          </a:p>
        </p:txBody>
      </p:sp>
      <p:sp>
        <p:nvSpPr>
          <p:cNvPr id="21" name="标题 1"/>
          <p:cNvSpPr txBox="1"/>
          <p:nvPr/>
        </p:nvSpPr>
        <p:spPr>
          <a:xfrm>
            <a:off x="8508364" y="1152129"/>
            <a:ext cx="2882096" cy="414374"/>
          </a:xfrm>
          <a:prstGeom prst="rect">
            <a:avLst/>
          </a:prstGeom>
          <a:noFill/>
          <a:ln>
            <a:noFill/>
          </a:ln>
        </p:spPr>
        <p:txBody>
          <a:bodyPr vert="horz" wrap="square" lIns="0" tIns="0" rIns="0" bIns="0" rtlCol="0" anchor="b"/>
          <a:lstStyle/>
          <a:p>
            <a:pPr algn="l">
              <a:lnSpc>
                <a:spcPct val="15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Nội dung dữ liệu</a:t>
            </a:r>
            <a:endParaRPr kumimoji="1" lang="zh-CN" altLang="en-US" sz="2000">
              <a:latin typeface="Arial Bold" panose="020B0704020202020204" pitchFamily="34" charset="0"/>
              <a:cs typeface="Arial Bold" panose="020B0704020202020204" pitchFamily="34" charset="0"/>
            </a:endParaRPr>
          </a:p>
        </p:txBody>
      </p:sp>
      <p:sp>
        <p:nvSpPr>
          <p:cNvPr id="22" name="标题 1"/>
          <p:cNvSpPr txBox="1"/>
          <p:nvPr/>
        </p:nvSpPr>
        <p:spPr>
          <a:xfrm>
            <a:off x="8508364" y="1647526"/>
            <a:ext cx="2882096" cy="1601104"/>
          </a:xfrm>
          <a:prstGeom prst="rect">
            <a:avLst/>
          </a:prstGeom>
          <a:noFill/>
          <a:ln>
            <a:noFill/>
          </a:ln>
        </p:spPr>
        <p:txBody>
          <a:bodyPr vert="horz" wrap="square" lIns="0" tIns="0" rIns="0" bIns="0" rtlCol="0" anchor="t"/>
          <a:lstStyle/>
          <a:p>
            <a:pPr algn="l">
              <a:lnSpc>
                <a:spcPct val="150000"/>
              </a:lnSpc>
            </a:pPr>
            <a:r>
              <a:rPr kumimoji="1" lang="en-US" altLang="zh-CN" sz="1000">
                <a:ln w="12700">
                  <a:noFill/>
                </a:ln>
                <a:solidFill>
                  <a:srgbClr val="000000">
                    <a:alpha val="100000"/>
                  </a:srgbClr>
                </a:solidFill>
                <a:latin typeface="Arial" panose="020B0604020202020204" pitchFamily="34" charset="0"/>
                <a:ea typeface="Source Han Sans"/>
                <a:cs typeface="Arial" panose="020B0604020202020204" pitchFamily="34" charset="0"/>
              </a:rPr>
              <a:t>Bao gồm các đặc điểm nổi bật liên quan đến ô tô, từ năm sản xuất, giá bán, số km đã lăn bánh, đến loại nhiên liệu, hình thức người bán, kiểu hộp số, số lượng chủ sở hữu trước đó, quãng đường đã đi, cùng các thông số kỹ thuật của động cơ。
Những thuộc tính này mang đến cái nhìn sâu sắc và giá trị, hé lộ các yếu tố chi phối giá ô tô。</a:t>
            </a:r>
            <a:endParaRPr kumimoji="1" lang="zh-CN" altLang="en-US" sz="1000">
              <a:latin typeface="Arial" panose="020B0604020202020204" pitchFamily="34" charset="0"/>
              <a:cs typeface="Arial" panose="020B0604020202020204" pitchFamily="34" charset="0"/>
            </a:endParaRPr>
          </a:p>
        </p:txBody>
      </p:sp>
      <p:sp>
        <p:nvSpPr>
          <p:cNvPr id="23" name="标题 1"/>
          <p:cNvSpPr txBox="1"/>
          <p:nvPr/>
        </p:nvSpPr>
        <p:spPr>
          <a:xfrm>
            <a:off x="5513408" y="3344264"/>
            <a:ext cx="655898" cy="59464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8284722" y="3535348"/>
            <a:ext cx="3243580" cy="3105494"/>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800000" flipH="1">
            <a:off x="10815473" y="6287326"/>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591460" y="4715721"/>
            <a:ext cx="3243580" cy="1047687"/>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9800000">
            <a:off x="1072895" y="5055426"/>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2863" y="4805221"/>
            <a:ext cx="2882096" cy="414374"/>
          </a:xfrm>
          <a:prstGeom prst="rect">
            <a:avLst/>
          </a:prstGeom>
          <a:noFill/>
          <a:ln>
            <a:noFill/>
          </a:ln>
        </p:spPr>
        <p:txBody>
          <a:bodyPr vert="horz" wrap="square" lIns="0" tIns="0" rIns="0" bIns="0" rtlCol="0" anchor="b"/>
          <a:lstStyle/>
          <a:p>
            <a:pPr algn="r">
              <a:lnSpc>
                <a:spcPct val="150000"/>
              </a:lnSpc>
            </a:pPr>
            <a:r>
              <a:rPr kumimoji="1" lang="en-US" altLang="zh-CN" sz="2000">
                <a:ln w="12700">
                  <a:noFill/>
                </a:ln>
                <a:solidFill>
                  <a:srgbClr val="006FEA">
                    <a:alpha val="100000"/>
                  </a:srgbClr>
                </a:solidFill>
                <a:latin typeface="Arial Bold" panose="020B0704020202020204" pitchFamily="34" charset="0"/>
                <a:ea typeface="Source Han Sans CN Bold"/>
                <a:cs typeface="Arial Bold" panose="020B0704020202020204" pitchFamily="34" charset="0"/>
              </a:rPr>
              <a:t>Biến mục tiêu</a:t>
            </a:r>
            <a:endParaRPr kumimoji="1" lang="zh-CN" altLang="en-US" sz="2000">
              <a:latin typeface="Arial Bold" panose="020B0704020202020204" pitchFamily="34" charset="0"/>
              <a:cs typeface="Arial Bold" panose="020B0704020202020204" pitchFamily="34" charset="0"/>
            </a:endParaRPr>
          </a:p>
        </p:txBody>
      </p:sp>
      <p:sp>
        <p:nvSpPr>
          <p:cNvPr id="29" name="标题 1"/>
          <p:cNvSpPr txBox="1"/>
          <p:nvPr/>
        </p:nvSpPr>
        <p:spPr>
          <a:xfrm>
            <a:off x="752863" y="5300618"/>
            <a:ext cx="2882096" cy="462790"/>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Arial" panose="020B0604020202020204" pitchFamily="34" charset="0"/>
                <a:ea typeface="Source Han Sans"/>
                <a:cs typeface="Arial" panose="020B0604020202020204" pitchFamily="34" charset="0"/>
              </a:rPr>
              <a:t>Biến mục tiêu: selling_price (giá bán)</a:t>
            </a:r>
            <a:endParaRPr kumimoji="1" lang="zh-CN" altLang="en-US" sz="1400">
              <a:latin typeface="Arial" panose="020B0604020202020204" pitchFamily="34" charset="0"/>
              <a:cs typeface="Arial" panose="020B0604020202020204" pitchFamily="34" charset="0"/>
            </a:endParaRPr>
          </a:p>
        </p:txBody>
      </p:sp>
      <p:sp>
        <p:nvSpPr>
          <p:cNvPr id="30" name="标题 1"/>
          <p:cNvSpPr txBox="1"/>
          <p:nvPr/>
        </p:nvSpPr>
        <p:spPr>
          <a:xfrm>
            <a:off x="8470496" y="3624848"/>
            <a:ext cx="2882096" cy="414374"/>
          </a:xfrm>
          <a:prstGeom prst="rect">
            <a:avLst/>
          </a:prstGeom>
          <a:noFill/>
          <a:ln>
            <a:noFill/>
          </a:ln>
        </p:spPr>
        <p:txBody>
          <a:bodyPr vert="horz" wrap="square" lIns="0" tIns="0" rIns="0" bIns="0" rtlCol="0" anchor="b"/>
          <a:lstStyle/>
          <a:p>
            <a:pPr algn="l">
              <a:lnSpc>
                <a:spcPct val="15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Danh sách các cột</a:t>
            </a:r>
            <a:endParaRPr kumimoji="1" lang="zh-CN" altLang="en-US" sz="2000">
              <a:latin typeface="Arial Bold" panose="020B0704020202020204" pitchFamily="34" charset="0"/>
              <a:cs typeface="Arial Bold" panose="020B0704020202020204" pitchFamily="34" charset="0"/>
            </a:endParaRPr>
          </a:p>
        </p:txBody>
      </p:sp>
      <p:sp>
        <p:nvSpPr>
          <p:cNvPr id="31" name="标题 1"/>
          <p:cNvSpPr txBox="1"/>
          <p:nvPr/>
        </p:nvSpPr>
        <p:spPr>
          <a:xfrm>
            <a:off x="8470496" y="4158344"/>
            <a:ext cx="2882096" cy="2023711"/>
          </a:xfrm>
          <a:prstGeom prst="rect">
            <a:avLst/>
          </a:prstGeom>
          <a:noFill/>
          <a:ln>
            <a:noFill/>
          </a:ln>
        </p:spPr>
        <p:txBody>
          <a:bodyPr vert="horz" wrap="square" lIns="0" tIns="0" rIns="0" bIns="0" rtlCol="0" anchor="t"/>
          <a:lstStyle/>
          <a:p>
            <a:pPr algn="l">
              <a:lnSpc>
                <a:spcPct val="150000"/>
              </a:lnSpc>
            </a:pPr>
            <a:r>
              <a:rPr kumimoji="1" lang="en-US" altLang="zh-CN" sz="800">
                <a:ln w="12700">
                  <a:noFill/>
                </a:ln>
                <a:solidFill>
                  <a:srgbClr val="000000">
                    <a:alpha val="100000"/>
                  </a:srgbClr>
                </a:solidFill>
                <a:latin typeface="Arial" panose="020B0604020202020204" pitchFamily="34" charset="0"/>
                <a:ea typeface="Source Han Sans"/>
                <a:cs typeface="Arial" panose="020B0604020202020204" pitchFamily="34" charset="0"/>
              </a:rPr>
              <a:t>name: tên, thương hiệu xe。
year: năm sản xuất (đơn vị: năm)。
selling_price: giá bán (đơn vị: INR)。
km_driven: số km đã đi。
fuel: loại nhiên liệu tiêu thụ。
seller_type: loại ngưaời bán。
transmission: loại hộp số。
owner: số đời chủ sở hữu trước đó。
mileage: mức tiêu hao nguyên liệu của xe được đo bằng km/l hoặc km/kg。
engine: dung tích động cơ。
max_power: công suất tối đa mà động cơ có thể tạo ra。
seats: số chỗ ngồi của xe。</a:t>
            </a:r>
            <a:endParaRPr kumimoji="1" lang="zh-CN" altLang="en-US" sz="800">
              <a:latin typeface="Arial" panose="020B0604020202020204" pitchFamily="34" charset="0"/>
              <a:cs typeface="Arial" panose="020B0604020202020204" pitchFamily="34" charset="0"/>
            </a:endParaRPr>
          </a:p>
        </p:txBody>
      </p:sp>
      <p:sp>
        <p:nvSpPr>
          <p:cNvPr id="32"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Dataset 1: Car Price Prediction Dataset</a:t>
            </a:r>
            <a:endParaRPr kumimoji="1" lang="zh-CN" altLang="en-US" sz="3800">
              <a:latin typeface="Arial Bold" panose="020B0704020202020204" pitchFamily="34" charset="0"/>
              <a:cs typeface="Arial Bold" panose="020B0704020202020204" pitchFamily="34" charset="0"/>
            </a:endParaRPr>
          </a:p>
        </p:txBody>
      </p:sp>
      <p:sp>
        <p:nvSpPr>
          <p:cNvPr id="33"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sz="2000"/>
          </a:p>
        </p:txBody>
      </p:sp>
      <p:sp>
        <p:nvSpPr>
          <p:cNvPr id="3" name="标题 1"/>
          <p:cNvSpPr txBox="1"/>
          <p:nvPr/>
        </p:nvSpPr>
        <p:spPr>
          <a:xfrm flipH="1" flipV="1">
            <a:off x="767408" y="3681032"/>
            <a:ext cx="4725397" cy="144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12284" y="1737710"/>
            <a:ext cx="4923676" cy="1743146"/>
          </a:xfrm>
          <a:prstGeom prst="rect">
            <a:avLst/>
          </a:prstGeom>
          <a:noFill/>
          <a:ln>
            <a:noFill/>
          </a:ln>
          <a:effectLst/>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Tác giả: Sujay R, số lượng mẫu: 5847, số lượng đặc trưng: 14。
Nguồn dữ liệu: Kaggle, Cars24, định dạng: CSV。</a:t>
            </a:r>
            <a:endParaRPr kumimoji="1" lang="zh-CN" altLang="en-US">
              <a:latin typeface="Arial" panose="020B0604020202020204" pitchFamily="34" charset="0"/>
              <a:cs typeface="Arial" panose="020B0604020202020204" pitchFamily="34" charset="0"/>
            </a:endParaRPr>
          </a:p>
        </p:txBody>
      </p:sp>
      <p:sp>
        <p:nvSpPr>
          <p:cNvPr id="5" name="标题 1"/>
          <p:cNvSpPr txBox="1"/>
          <p:nvPr/>
        </p:nvSpPr>
        <p:spPr>
          <a:xfrm>
            <a:off x="812284" y="1371735"/>
            <a:ext cx="4923676" cy="410045"/>
          </a:xfrm>
          <a:prstGeom prst="rect">
            <a:avLst/>
          </a:prstGeom>
        </p:spPr>
        <p:txBody>
          <a:bodyPr vert="horz" wrap="square" lIns="0" tIns="0" rIns="0" bIns="0" rtlCol="0" anchor="ctr"/>
          <a:lstStyle/>
          <a:p>
            <a:pPr algn="l">
              <a:lnSpc>
                <a:spcPct val="110000"/>
              </a:lnSpc>
            </a:pPr>
            <a:r>
              <a:rPr kumimoji="1" lang="en-US" altLang="zh-CN" sz="2000">
                <a:ln w="12700">
                  <a:noFill/>
                </a:ln>
                <a:solidFill>
                  <a:srgbClr val="0053B0">
                    <a:alpha val="100000"/>
                  </a:srgbClr>
                </a:solidFill>
                <a:latin typeface="Arial Bold" panose="020B0704020202020204" pitchFamily="34" charset="0"/>
                <a:ea typeface="Source Han Sans CN Bold"/>
                <a:cs typeface="Arial Bold" panose="020B0704020202020204" pitchFamily="34" charset="0"/>
              </a:rPr>
              <a:t>Thông tin cơ bản</a:t>
            </a:r>
            <a:endParaRPr kumimoji="1" lang="zh-CN" altLang="en-US" sz="2000">
              <a:latin typeface="Arial Bold" panose="020B0704020202020204" pitchFamily="34" charset="0"/>
              <a:cs typeface="Arial Bold" panose="020B0704020202020204" pitchFamily="34" charset="0"/>
            </a:endParaRPr>
          </a:p>
        </p:txBody>
      </p:sp>
      <p:sp>
        <p:nvSpPr>
          <p:cNvPr id="6" name="标题 1"/>
          <p:cNvSpPr txBox="1"/>
          <p:nvPr/>
        </p:nvSpPr>
        <p:spPr>
          <a:xfrm>
            <a:off x="812285" y="4235489"/>
            <a:ext cx="4923674" cy="1945670"/>
          </a:xfrm>
          <a:prstGeom prst="rect">
            <a:avLst/>
          </a:prstGeom>
          <a:noFill/>
          <a:ln>
            <a:noFill/>
          </a:ln>
          <a:effectLst/>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Chứa đựng nhiều chi tiết phong phú và các đặc điểm liên quan đến ô tô đã qua sử dụng。
Trọng tâm của phân tích xoay quanh biến mục tiêu – giá của ô tô đã qua sử dụng, được tính bằng đơn vị lakhs。</a:t>
            </a:r>
            <a:endParaRPr kumimoji="1" lang="zh-CN" altLang="en-US">
              <a:latin typeface="Arial" panose="020B0604020202020204" pitchFamily="34" charset="0"/>
              <a:cs typeface="Arial" panose="020B0604020202020204" pitchFamily="34" charset="0"/>
            </a:endParaRPr>
          </a:p>
        </p:txBody>
      </p:sp>
      <p:sp>
        <p:nvSpPr>
          <p:cNvPr id="7" name="标题 1"/>
          <p:cNvSpPr txBox="1"/>
          <p:nvPr/>
        </p:nvSpPr>
        <p:spPr>
          <a:xfrm>
            <a:off x="812284" y="3724233"/>
            <a:ext cx="4923675" cy="482455"/>
          </a:xfrm>
          <a:prstGeom prst="rect">
            <a:avLst/>
          </a:prstGeom>
        </p:spPr>
        <p:txBody>
          <a:bodyPr vert="horz" wrap="square" lIns="0" tIns="0" rIns="0" bIns="0" rtlCol="0" anchor="ctr"/>
          <a:lstStyle/>
          <a:p>
            <a:pPr algn="l">
              <a:lnSpc>
                <a:spcPct val="110000"/>
              </a:lnSpc>
            </a:pPr>
            <a:r>
              <a:rPr kumimoji="1" lang="en-US" altLang="zh-CN" sz="2000">
                <a:ln w="12700">
                  <a:noFill/>
                </a:ln>
                <a:solidFill>
                  <a:srgbClr val="0053B0">
                    <a:alpha val="100000"/>
                  </a:srgbClr>
                </a:solidFill>
                <a:latin typeface="Arial Bold" panose="020B0704020202020204" pitchFamily="34" charset="0"/>
                <a:ea typeface="Source Han Sans CN Bold"/>
                <a:cs typeface="Arial Bold" panose="020B0704020202020204" pitchFamily="34" charset="0"/>
              </a:rPr>
              <a:t>Nội dung dữ liệu</a:t>
            </a:r>
            <a:endParaRPr kumimoji="1" lang="zh-CN" altLang="en-US" sz="2000">
              <a:latin typeface="Arial Bold" panose="020B0704020202020204" pitchFamily="34" charset="0"/>
              <a:cs typeface="Arial Bold" panose="020B0704020202020204" pitchFamily="34" charset="0"/>
            </a:endParaRPr>
          </a:p>
        </p:txBody>
      </p:sp>
      <p:sp>
        <p:nvSpPr>
          <p:cNvPr id="8" name="标题 1"/>
          <p:cNvSpPr txBox="1"/>
          <p:nvPr/>
        </p:nvSpPr>
        <p:spPr>
          <a:xfrm flipH="1" flipV="1">
            <a:off x="6389495" y="3681032"/>
            <a:ext cx="4725397" cy="144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434371" y="1737710"/>
            <a:ext cx="4923676" cy="1743146"/>
          </a:xfrm>
          <a:prstGeom prst="rect">
            <a:avLst/>
          </a:prstGeom>
          <a:noFill/>
          <a:ln>
            <a:noFill/>
          </a:ln>
          <a:effectLst/>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Biến mục tiêu: Price (giá bán hiện tại)。</a:t>
            </a:r>
            <a:endParaRPr kumimoji="1" lang="zh-CN" altLang="en-US">
              <a:latin typeface="Arial" panose="020B0604020202020204" pitchFamily="34" charset="0"/>
              <a:cs typeface="Arial" panose="020B0604020202020204" pitchFamily="34" charset="0"/>
            </a:endParaRPr>
          </a:p>
        </p:txBody>
      </p:sp>
      <p:sp>
        <p:nvSpPr>
          <p:cNvPr id="10" name="标题 1"/>
          <p:cNvSpPr txBox="1"/>
          <p:nvPr/>
        </p:nvSpPr>
        <p:spPr>
          <a:xfrm>
            <a:off x="6434371" y="1371735"/>
            <a:ext cx="4923676" cy="410045"/>
          </a:xfrm>
          <a:prstGeom prst="rect">
            <a:avLst/>
          </a:prstGeom>
        </p:spPr>
        <p:txBody>
          <a:bodyPr vert="horz" wrap="square" lIns="0" tIns="0" rIns="0" bIns="0" rtlCol="0" anchor="ctr"/>
          <a:lstStyle/>
          <a:p>
            <a:pPr algn="l">
              <a:lnSpc>
                <a:spcPct val="110000"/>
              </a:lnSpc>
            </a:pPr>
            <a:r>
              <a:rPr kumimoji="1" lang="en-US" altLang="zh-CN" sz="2000">
                <a:ln w="12700">
                  <a:noFill/>
                </a:ln>
                <a:solidFill>
                  <a:srgbClr val="0053B0">
                    <a:alpha val="100000"/>
                  </a:srgbClr>
                </a:solidFill>
                <a:latin typeface="Arial Bold" panose="020B0704020202020204" pitchFamily="34" charset="0"/>
                <a:ea typeface="Source Han Sans CN Bold"/>
                <a:cs typeface="Arial Bold" panose="020B0704020202020204" pitchFamily="34" charset="0"/>
              </a:rPr>
              <a:t>Biến mục tiêu</a:t>
            </a:r>
            <a:endParaRPr kumimoji="1" lang="zh-CN" altLang="en-US" sz="2000">
              <a:latin typeface="Arial Bold" panose="020B0704020202020204" pitchFamily="34" charset="0"/>
              <a:cs typeface="Arial Bold" panose="020B0704020202020204" pitchFamily="34" charset="0"/>
            </a:endParaRPr>
          </a:p>
        </p:txBody>
      </p:sp>
      <p:sp>
        <p:nvSpPr>
          <p:cNvPr id="11" name="标题 1"/>
          <p:cNvSpPr txBox="1"/>
          <p:nvPr/>
        </p:nvSpPr>
        <p:spPr>
          <a:xfrm>
            <a:off x="6434372" y="4235489"/>
            <a:ext cx="4923674" cy="2288570"/>
          </a:xfrm>
          <a:prstGeom prst="rect">
            <a:avLst/>
          </a:prstGeom>
          <a:noFill/>
          <a:ln>
            <a:noFill/>
          </a:ln>
          <a:effectLst/>
        </p:spPr>
        <p:txBody>
          <a:bodyPr vert="horz" wrap="square" lIns="0" tIns="0" rIns="0" bIns="0" rtlCol="0" anchor="t"/>
          <a:lstStyle/>
          <a:p>
            <a:pPr algn="l">
              <a:lnSpc>
                <a:spcPct val="150000"/>
              </a:lnSpc>
            </a:pPr>
            <a:r>
              <a:rPr kumimoji="1" lang="en-US" altLang="zh-CN" sz="800">
                <a:ln w="12700">
                  <a:noFill/>
                </a:ln>
                <a:solidFill>
                  <a:srgbClr val="262626">
                    <a:alpha val="100000"/>
                  </a:srgbClr>
                </a:solidFill>
                <a:latin typeface="Arial" panose="020B0604020202020204" pitchFamily="34" charset="0"/>
                <a:ea typeface="Source Han Sans"/>
                <a:cs typeface="Arial" panose="020B0604020202020204" pitchFamily="34" charset="0"/>
              </a:rPr>
              <a:t>Index: đánh thứ tự cho các hàng。
Name: tên, thương hiệu của xe。
Location: thành phố nơi chiếc xe được niêm yết。
Year: năm sản xuất。
Kilometers_Driven: số km đã đi。
Fuel_Type: loại nhiên liệu sử dụng。
Transmission: loại hộp số (tự động, thủ công)。
Owner_Type: số đời chủ sở hữu trước đó。
Mileage: mức tiêu hao nguyên liệu của xe được đo bằng km/l hoặc km/kg。
Engine: dung tích động cơ。
Power: công suất tối đa。
Seats: số chỗ ngồi。
New_Price: giá của chiếc xe mới cùng mẫu (đơn vị Cr hoặc Lakh)。
Price: giá bán hiện tại (đơn vị: Lakh)。</a:t>
            </a:r>
            <a:endParaRPr kumimoji="1" lang="zh-CN" altLang="en-US">
              <a:latin typeface="Arial" panose="020B0604020202020204" pitchFamily="34" charset="0"/>
              <a:cs typeface="Arial" panose="020B0604020202020204" pitchFamily="34" charset="0"/>
            </a:endParaRPr>
          </a:p>
        </p:txBody>
      </p:sp>
      <p:sp>
        <p:nvSpPr>
          <p:cNvPr id="12" name="标题 1"/>
          <p:cNvSpPr txBox="1"/>
          <p:nvPr/>
        </p:nvSpPr>
        <p:spPr>
          <a:xfrm>
            <a:off x="6434371" y="3724233"/>
            <a:ext cx="4923675" cy="482455"/>
          </a:xfrm>
          <a:prstGeom prst="rect">
            <a:avLst/>
          </a:prstGeom>
        </p:spPr>
        <p:txBody>
          <a:bodyPr vert="horz" wrap="square" lIns="0" tIns="0" rIns="0" bIns="0" rtlCol="0" anchor="ctr"/>
          <a:lstStyle/>
          <a:p>
            <a:pPr algn="l">
              <a:lnSpc>
                <a:spcPct val="110000"/>
              </a:lnSpc>
            </a:pPr>
            <a:r>
              <a:rPr kumimoji="1" lang="en-US" altLang="zh-CN" sz="2000">
                <a:ln w="12700">
                  <a:noFill/>
                </a:ln>
                <a:solidFill>
                  <a:srgbClr val="0053B0">
                    <a:alpha val="100000"/>
                  </a:srgbClr>
                </a:solidFill>
                <a:latin typeface="Arial Bold" panose="020B0704020202020204" pitchFamily="34" charset="0"/>
                <a:ea typeface="Source Han Sans CN Bold"/>
                <a:cs typeface="Arial Bold" panose="020B0704020202020204" pitchFamily="34" charset="0"/>
              </a:rPr>
              <a:t>Danh sách các cột</a:t>
            </a:r>
            <a:endParaRPr kumimoji="1" lang="zh-CN" altLang="en-US" sz="2000">
              <a:latin typeface="Arial Bold" panose="020B0704020202020204" pitchFamily="34" charset="0"/>
              <a:cs typeface="Arial Bold" panose="020B0704020202020204" pitchFamily="34" charset="0"/>
            </a:endParaRPr>
          </a:p>
        </p:txBody>
      </p:sp>
      <p:sp>
        <p:nvSpPr>
          <p:cNvPr id="13"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Dataset 2: Used Car Prices</a:t>
            </a:r>
            <a:endParaRPr kumimoji="1" lang="zh-CN" altLang="en-US" sz="3800">
              <a:latin typeface="Arial Bold" panose="020B0704020202020204" pitchFamily="34" charset="0"/>
              <a:cs typeface="Arial Bold" panose="020B0704020202020204" pitchFamily="34" charset="0"/>
            </a:endParaRPr>
          </a:p>
        </p:txBody>
      </p:sp>
      <p:sp>
        <p:nvSpPr>
          <p:cNvPr id="14"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653614" y="1945532"/>
            <a:ext cx="14416303" cy="4098059"/>
          </a:xfrm>
          <a:custGeom>
            <a:avLst/>
            <a:gdLst>
              <a:gd name="connsiteX0" fmla="*/ 233376 w 14416303"/>
              <a:gd name="connsiteY0" fmla="*/ 3968885 h 4098059"/>
              <a:gd name="connsiteX1" fmla="*/ 311197 w 14416303"/>
              <a:gd name="connsiteY1" fmla="*/ 3968885 h 4098059"/>
              <a:gd name="connsiteX2" fmla="*/ 3268405 w 14416303"/>
              <a:gd name="connsiteY2" fmla="*/ 2626468 h 4098059"/>
              <a:gd name="connsiteX3" fmla="*/ 6167248 w 14416303"/>
              <a:gd name="connsiteY3" fmla="*/ 758757 h 4098059"/>
              <a:gd name="connsiteX4" fmla="*/ 9105001 w 14416303"/>
              <a:gd name="connsiteY4" fmla="*/ 2723745 h 4098059"/>
              <a:gd name="connsiteX5" fmla="*/ 11964933 w 14416303"/>
              <a:gd name="connsiteY5" fmla="*/ 758757 h 4098059"/>
              <a:gd name="connsiteX6" fmla="*/ 14416303 w 14416303"/>
              <a:gd name="connsiteY6" fmla="*/ 0 h 4098059"/>
            </a:gdLst>
            <a:ahLst/>
            <a:cxnLst/>
            <a:rect l="l" t="t" r="r" b="b"/>
            <a:pathLst>
              <a:path w="14416303" h="4098059">
                <a:moveTo>
                  <a:pt x="233376" y="3968885"/>
                </a:moveTo>
                <a:cubicBezTo>
                  <a:pt x="19367" y="4080753"/>
                  <a:pt x="-194641" y="4192621"/>
                  <a:pt x="311197" y="3968885"/>
                </a:cubicBezTo>
                <a:cubicBezTo>
                  <a:pt x="817035" y="3745149"/>
                  <a:pt x="2292397" y="3161489"/>
                  <a:pt x="3268405" y="2626468"/>
                </a:cubicBezTo>
                <a:cubicBezTo>
                  <a:pt x="4244413" y="2091447"/>
                  <a:pt x="5194482" y="742544"/>
                  <a:pt x="6167248" y="758757"/>
                </a:cubicBezTo>
                <a:cubicBezTo>
                  <a:pt x="7140014" y="774970"/>
                  <a:pt x="8138720" y="2723745"/>
                  <a:pt x="9105001" y="2723745"/>
                </a:cubicBezTo>
                <a:cubicBezTo>
                  <a:pt x="10071282" y="2723745"/>
                  <a:pt x="11079716" y="1212714"/>
                  <a:pt x="11964933" y="758757"/>
                </a:cubicBezTo>
                <a:cubicBezTo>
                  <a:pt x="12850150" y="304799"/>
                  <a:pt x="13633226" y="152399"/>
                  <a:pt x="14416303" y="0"/>
                </a:cubicBezTo>
              </a:path>
            </a:pathLst>
          </a:custGeom>
          <a:noFill/>
          <a:ln w="222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55080" y="3972121"/>
            <a:ext cx="1032912" cy="1032912"/>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410814" y="4235701"/>
            <a:ext cx="521445" cy="516151"/>
          </a:xfrm>
          <a:custGeom>
            <a:avLst/>
            <a:gdLst>
              <a:gd name="connsiteX0" fmla="*/ 1163193 w 1872552"/>
              <a:gd name="connsiteY0" fmla="*/ 1008682 h 1853550"/>
              <a:gd name="connsiteX1" fmla="*/ 1670113 w 1872552"/>
              <a:gd name="connsiteY1" fmla="*/ 1008682 h 1853550"/>
              <a:gd name="connsiteX2" fmla="*/ 1839277 w 1872552"/>
              <a:gd name="connsiteY2" fmla="*/ 1177465 h 1853550"/>
              <a:gd name="connsiteX3" fmla="*/ 1839277 w 1872552"/>
              <a:gd name="connsiteY3" fmla="*/ 1684195 h 1853550"/>
              <a:gd name="connsiteX4" fmla="*/ 1670113 w 1872552"/>
              <a:gd name="connsiteY4" fmla="*/ 1853550 h 1853550"/>
              <a:gd name="connsiteX5" fmla="*/ 1163193 w 1872552"/>
              <a:gd name="connsiteY5" fmla="*/ 1853550 h 1853550"/>
              <a:gd name="connsiteX6" fmla="*/ 993838 w 1872552"/>
              <a:gd name="connsiteY6" fmla="*/ 1684195 h 1853550"/>
              <a:gd name="connsiteX7" fmla="*/ 993838 w 1872552"/>
              <a:gd name="connsiteY7" fmla="*/ 1177465 h 1853550"/>
              <a:gd name="connsiteX8" fmla="*/ 1163193 w 1872552"/>
              <a:gd name="connsiteY8" fmla="*/ 1008682 h 1853550"/>
              <a:gd name="connsiteX9" fmla="*/ 169355 w 1872552"/>
              <a:gd name="connsiteY9" fmla="*/ 1008682 h 1853550"/>
              <a:gd name="connsiteX10" fmla="*/ 676275 w 1872552"/>
              <a:gd name="connsiteY10" fmla="*/ 1008682 h 1853550"/>
              <a:gd name="connsiteX11" fmla="*/ 845439 w 1872552"/>
              <a:gd name="connsiteY11" fmla="*/ 1177465 h 1853550"/>
              <a:gd name="connsiteX12" fmla="*/ 845439 w 1872552"/>
              <a:gd name="connsiteY12" fmla="*/ 1684195 h 1853550"/>
              <a:gd name="connsiteX13" fmla="*/ 676275 w 1872552"/>
              <a:gd name="connsiteY13" fmla="*/ 1853550 h 1853550"/>
              <a:gd name="connsiteX14" fmla="*/ 169355 w 1872552"/>
              <a:gd name="connsiteY14" fmla="*/ 1853550 h 1853550"/>
              <a:gd name="connsiteX15" fmla="*/ 0 w 1872552"/>
              <a:gd name="connsiteY15" fmla="*/ 1684195 h 1853550"/>
              <a:gd name="connsiteX16" fmla="*/ 0 w 1872552"/>
              <a:gd name="connsiteY16" fmla="*/ 1177465 h 1853550"/>
              <a:gd name="connsiteX17" fmla="*/ 169355 w 1872552"/>
              <a:gd name="connsiteY17" fmla="*/ 1008682 h 1853550"/>
              <a:gd name="connsiteX18" fmla="*/ 169355 w 1872552"/>
              <a:gd name="connsiteY18" fmla="*/ 33514 h 1853550"/>
              <a:gd name="connsiteX19" fmla="*/ 676275 w 1872552"/>
              <a:gd name="connsiteY19" fmla="*/ 33514 h 1853550"/>
              <a:gd name="connsiteX20" fmla="*/ 845439 w 1872552"/>
              <a:gd name="connsiteY20" fmla="*/ 202297 h 1853550"/>
              <a:gd name="connsiteX21" fmla="*/ 845439 w 1872552"/>
              <a:gd name="connsiteY21" fmla="*/ 709027 h 1853550"/>
              <a:gd name="connsiteX22" fmla="*/ 676275 w 1872552"/>
              <a:gd name="connsiteY22" fmla="*/ 878382 h 1853550"/>
              <a:gd name="connsiteX23" fmla="*/ 169355 w 1872552"/>
              <a:gd name="connsiteY23" fmla="*/ 878382 h 1853550"/>
              <a:gd name="connsiteX24" fmla="*/ 0 w 1872552"/>
              <a:gd name="connsiteY24" fmla="*/ 709027 h 1853550"/>
              <a:gd name="connsiteX25" fmla="*/ 0 w 1872552"/>
              <a:gd name="connsiteY25" fmla="*/ 202297 h 1853550"/>
              <a:gd name="connsiteX26" fmla="*/ 169355 w 1872552"/>
              <a:gd name="connsiteY26" fmla="*/ 33514 h 1853550"/>
              <a:gd name="connsiteX27" fmla="*/ 1416605 w 1872552"/>
              <a:gd name="connsiteY27" fmla="*/ 0 h 1853550"/>
              <a:gd name="connsiteX28" fmla="*/ 1474183 w 1872552"/>
              <a:gd name="connsiteY28" fmla="*/ 23846 h 1853550"/>
              <a:gd name="connsiteX29" fmla="*/ 1848706 w 1872552"/>
              <a:gd name="connsiteY29" fmla="*/ 398369 h 1853550"/>
              <a:gd name="connsiteX30" fmla="*/ 1848706 w 1872552"/>
              <a:gd name="connsiteY30" fmla="*/ 513526 h 1853550"/>
              <a:gd name="connsiteX31" fmla="*/ 1474183 w 1872552"/>
              <a:gd name="connsiteY31" fmla="*/ 888049 h 1853550"/>
              <a:gd name="connsiteX32" fmla="*/ 1359026 w 1872552"/>
              <a:gd name="connsiteY32" fmla="*/ 888049 h 1853550"/>
              <a:gd name="connsiteX33" fmla="*/ 984408 w 1872552"/>
              <a:gd name="connsiteY33" fmla="*/ 513526 h 1853550"/>
              <a:gd name="connsiteX34" fmla="*/ 984408 w 1872552"/>
              <a:gd name="connsiteY34" fmla="*/ 398369 h 1853550"/>
              <a:gd name="connsiteX35" fmla="*/ 1359026 w 1872552"/>
              <a:gd name="connsiteY35" fmla="*/ 23846 h 1853550"/>
              <a:gd name="connsiteX36" fmla="*/ 1416605 w 1872552"/>
              <a:gd name="connsiteY36" fmla="*/ 0 h 1853550"/>
            </a:gdLst>
            <a:ahLst/>
            <a:cxnLst/>
            <a:rect l="l" t="t" r="r" b="b"/>
            <a:pathLst>
              <a:path w="1872552" h="1853550">
                <a:moveTo>
                  <a:pt x="1163193" y="1008682"/>
                </a:moveTo>
                <a:lnTo>
                  <a:pt x="1670113" y="1008682"/>
                </a:lnTo>
                <a:cubicBezTo>
                  <a:pt x="1763348" y="1008786"/>
                  <a:pt x="1838963" y="1084230"/>
                  <a:pt x="1839277" y="1177465"/>
                </a:cubicBezTo>
                <a:lnTo>
                  <a:pt x="1839277" y="1684195"/>
                </a:lnTo>
                <a:cubicBezTo>
                  <a:pt x="1839277" y="1777652"/>
                  <a:pt x="1763570" y="1853445"/>
                  <a:pt x="1670113" y="1853550"/>
                </a:cubicBezTo>
                <a:lnTo>
                  <a:pt x="1163193" y="1853550"/>
                </a:lnTo>
                <a:cubicBezTo>
                  <a:pt x="1069661" y="1853550"/>
                  <a:pt x="993838" y="1777727"/>
                  <a:pt x="993838" y="1684195"/>
                </a:cubicBezTo>
                <a:lnTo>
                  <a:pt x="993838" y="1177465"/>
                </a:lnTo>
                <a:cubicBezTo>
                  <a:pt x="994153" y="1084156"/>
                  <a:pt x="1069883" y="1008681"/>
                  <a:pt x="1163193" y="1008682"/>
                </a:cubicBezTo>
                <a:close/>
                <a:moveTo>
                  <a:pt x="169355" y="1008682"/>
                </a:moveTo>
                <a:lnTo>
                  <a:pt x="676275" y="1008682"/>
                </a:lnTo>
                <a:cubicBezTo>
                  <a:pt x="769510" y="1008786"/>
                  <a:pt x="845125" y="1084230"/>
                  <a:pt x="845439" y="1177465"/>
                </a:cubicBezTo>
                <a:lnTo>
                  <a:pt x="845439" y="1684195"/>
                </a:lnTo>
                <a:cubicBezTo>
                  <a:pt x="845439" y="1777652"/>
                  <a:pt x="769732" y="1853445"/>
                  <a:pt x="676275" y="1853550"/>
                </a:cubicBezTo>
                <a:lnTo>
                  <a:pt x="169355" y="1853550"/>
                </a:lnTo>
                <a:cubicBezTo>
                  <a:pt x="75823" y="1853550"/>
                  <a:pt x="0" y="1777727"/>
                  <a:pt x="0" y="1684195"/>
                </a:cubicBezTo>
                <a:lnTo>
                  <a:pt x="0" y="1177465"/>
                </a:lnTo>
                <a:cubicBezTo>
                  <a:pt x="315" y="1084156"/>
                  <a:pt x="76045" y="1008681"/>
                  <a:pt x="169355" y="1008682"/>
                </a:cubicBezTo>
                <a:close/>
                <a:moveTo>
                  <a:pt x="169355" y="33514"/>
                </a:moveTo>
                <a:lnTo>
                  <a:pt x="676275" y="33514"/>
                </a:lnTo>
                <a:cubicBezTo>
                  <a:pt x="769510" y="33618"/>
                  <a:pt x="845125" y="109062"/>
                  <a:pt x="845439" y="202297"/>
                </a:cubicBezTo>
                <a:lnTo>
                  <a:pt x="845439" y="709027"/>
                </a:lnTo>
                <a:cubicBezTo>
                  <a:pt x="845439" y="802484"/>
                  <a:pt x="769732" y="878277"/>
                  <a:pt x="676275" y="878382"/>
                </a:cubicBezTo>
                <a:lnTo>
                  <a:pt x="169355" y="878382"/>
                </a:lnTo>
                <a:cubicBezTo>
                  <a:pt x="75823" y="878382"/>
                  <a:pt x="0" y="802559"/>
                  <a:pt x="0" y="709027"/>
                </a:cubicBezTo>
                <a:lnTo>
                  <a:pt x="0" y="202297"/>
                </a:lnTo>
                <a:cubicBezTo>
                  <a:pt x="315" y="108988"/>
                  <a:pt x="76045" y="33513"/>
                  <a:pt x="169355" y="33514"/>
                </a:cubicBezTo>
                <a:close/>
                <a:moveTo>
                  <a:pt x="1416605" y="0"/>
                </a:moveTo>
                <a:cubicBezTo>
                  <a:pt x="1437443" y="0"/>
                  <a:pt x="1458281" y="7948"/>
                  <a:pt x="1474183" y="23846"/>
                </a:cubicBezTo>
                <a:lnTo>
                  <a:pt x="1848706" y="398369"/>
                </a:lnTo>
                <a:cubicBezTo>
                  <a:pt x="1880501" y="430171"/>
                  <a:pt x="1880501" y="481724"/>
                  <a:pt x="1848706" y="513526"/>
                </a:cubicBezTo>
                <a:lnTo>
                  <a:pt x="1474183" y="888049"/>
                </a:lnTo>
                <a:cubicBezTo>
                  <a:pt x="1442379" y="919843"/>
                  <a:pt x="1390830" y="919843"/>
                  <a:pt x="1359026" y="888049"/>
                </a:cubicBezTo>
                <a:lnTo>
                  <a:pt x="984408" y="513526"/>
                </a:lnTo>
                <a:cubicBezTo>
                  <a:pt x="952613" y="481724"/>
                  <a:pt x="952613" y="430171"/>
                  <a:pt x="984408" y="398369"/>
                </a:cubicBezTo>
                <a:lnTo>
                  <a:pt x="1359026" y="23846"/>
                </a:lnTo>
                <a:cubicBezTo>
                  <a:pt x="1374928" y="7948"/>
                  <a:pt x="1395766" y="0"/>
                  <a:pt x="1416605"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995316" y="2210443"/>
            <a:ext cx="1032912" cy="1032912"/>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984330" y="4027485"/>
            <a:ext cx="1032912" cy="1032912"/>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818390" y="2072859"/>
            <a:ext cx="1032912" cy="1032912"/>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074124" y="2336439"/>
            <a:ext cx="521445" cy="516151"/>
          </a:xfrm>
          <a:custGeom>
            <a:avLst/>
            <a:gdLst>
              <a:gd name="connsiteX0" fmla="*/ 1615928 w 1831861"/>
              <a:gd name="connsiteY0" fmla="*/ 1170309 h 1831823"/>
              <a:gd name="connsiteX1" fmla="*/ 1800618 w 1831861"/>
              <a:gd name="connsiteY1" fmla="*/ 1263273 h 1831823"/>
              <a:gd name="connsiteX2" fmla="*/ 1831860 w 1831861"/>
              <a:gd name="connsiteY2" fmla="*/ 1313851 h 1831823"/>
              <a:gd name="connsiteX3" fmla="*/ 1801380 w 1831861"/>
              <a:gd name="connsiteY3" fmla="*/ 1364238 h 1831823"/>
              <a:gd name="connsiteX4" fmla="*/ 938891 w 1831861"/>
              <a:gd name="connsiteY4" fmla="*/ 1824867 h 1831823"/>
              <a:gd name="connsiteX5" fmla="*/ 911650 w 1831861"/>
              <a:gd name="connsiteY5" fmla="*/ 1831820 h 1831823"/>
              <a:gd name="connsiteX6" fmla="*/ 884027 w 1831861"/>
              <a:gd name="connsiteY6" fmla="*/ 1824867 h 1831823"/>
              <a:gd name="connsiteX7" fmla="*/ 30587 w 1831861"/>
              <a:gd name="connsiteY7" fmla="*/ 1364143 h 1831823"/>
              <a:gd name="connsiteX8" fmla="*/ 6870 w 1831861"/>
              <a:gd name="connsiteY8" fmla="*/ 1340235 h 1831823"/>
              <a:gd name="connsiteX9" fmla="*/ 6775 w 1831861"/>
              <a:gd name="connsiteY9" fmla="*/ 1340054 h 1831823"/>
              <a:gd name="connsiteX10" fmla="*/ 32016 w 1831861"/>
              <a:gd name="connsiteY10" fmla="*/ 1263273 h 1831823"/>
              <a:gd name="connsiteX11" fmla="*/ 216039 w 1831861"/>
              <a:gd name="connsiteY11" fmla="*/ 1171738 h 1831823"/>
              <a:gd name="connsiteX12" fmla="*/ 834592 w 1831861"/>
              <a:gd name="connsiteY12" fmla="*/ 1505875 h 1831823"/>
              <a:gd name="connsiteX13" fmla="*/ 835069 w 1831861"/>
              <a:gd name="connsiteY13" fmla="*/ 1505875 h 1831823"/>
              <a:gd name="connsiteX14" fmla="*/ 911269 w 1831861"/>
              <a:gd name="connsiteY14" fmla="*/ 1524925 h 1831823"/>
              <a:gd name="connsiteX15" fmla="*/ 988326 w 1831861"/>
              <a:gd name="connsiteY15" fmla="*/ 1505303 h 1831823"/>
              <a:gd name="connsiteX16" fmla="*/ 1615643 w 1831861"/>
              <a:gd name="connsiteY16" fmla="*/ 763591 h 1831823"/>
              <a:gd name="connsiteX17" fmla="*/ 1800427 w 1831861"/>
              <a:gd name="connsiteY17" fmla="*/ 856555 h 1831823"/>
              <a:gd name="connsiteX18" fmla="*/ 1823002 w 1831861"/>
              <a:gd name="connsiteY18" fmla="*/ 877605 h 1831823"/>
              <a:gd name="connsiteX19" fmla="*/ 1828145 w 1831861"/>
              <a:gd name="connsiteY19" fmla="*/ 887987 h 1831823"/>
              <a:gd name="connsiteX20" fmla="*/ 1827859 w 1831861"/>
              <a:gd name="connsiteY20" fmla="*/ 887416 h 1831823"/>
              <a:gd name="connsiteX21" fmla="*/ 1831574 w 1831861"/>
              <a:gd name="connsiteY21" fmla="*/ 906466 h 1831823"/>
              <a:gd name="connsiteX22" fmla="*/ 1805571 w 1831861"/>
              <a:gd name="connsiteY22" fmla="*/ 954091 h 1831823"/>
              <a:gd name="connsiteX23" fmla="*/ 1801094 w 1831861"/>
              <a:gd name="connsiteY23" fmla="*/ 956758 h 1831823"/>
              <a:gd name="connsiteX24" fmla="*/ 1668697 w 1831861"/>
              <a:gd name="connsiteY24" fmla="*/ 1027529 h 1831823"/>
              <a:gd name="connsiteX25" fmla="*/ 1503819 w 1831861"/>
              <a:gd name="connsiteY25" fmla="*/ 1115540 h 1831823"/>
              <a:gd name="connsiteX26" fmla="*/ 938129 w 1831861"/>
              <a:gd name="connsiteY26" fmla="*/ 1417673 h 1831823"/>
              <a:gd name="connsiteX27" fmla="*/ 910983 w 1831861"/>
              <a:gd name="connsiteY27" fmla="*/ 1424626 h 1831823"/>
              <a:gd name="connsiteX28" fmla="*/ 883361 w 1831861"/>
              <a:gd name="connsiteY28" fmla="*/ 1417673 h 1831823"/>
              <a:gd name="connsiteX29" fmla="*/ 402062 w 1831861"/>
              <a:gd name="connsiteY29" fmla="*/ 1157736 h 1831823"/>
              <a:gd name="connsiteX30" fmla="*/ 327005 w 1831861"/>
              <a:gd name="connsiteY30" fmla="*/ 1117254 h 1831823"/>
              <a:gd name="connsiteX31" fmla="*/ 29921 w 1831861"/>
              <a:gd name="connsiteY31" fmla="*/ 956758 h 1831823"/>
              <a:gd name="connsiteX32" fmla="*/ 22777 w 1831861"/>
              <a:gd name="connsiteY32" fmla="*/ 952091 h 1831823"/>
              <a:gd name="connsiteX33" fmla="*/ 18395 w 1831861"/>
              <a:gd name="connsiteY33" fmla="*/ 948471 h 1831823"/>
              <a:gd name="connsiteX34" fmla="*/ 6298 w 1831861"/>
              <a:gd name="connsiteY34" fmla="*/ 932945 h 1831823"/>
              <a:gd name="connsiteX35" fmla="*/ 1346 w 1831861"/>
              <a:gd name="connsiteY35" fmla="*/ 919515 h 1831823"/>
              <a:gd name="connsiteX36" fmla="*/ 679 w 1831861"/>
              <a:gd name="connsiteY36" fmla="*/ 916467 h 1831823"/>
              <a:gd name="connsiteX37" fmla="*/ 107 w 1831861"/>
              <a:gd name="connsiteY37" fmla="*/ 911324 h 1831823"/>
              <a:gd name="connsiteX38" fmla="*/ 107 w 1831861"/>
              <a:gd name="connsiteY38" fmla="*/ 908466 h 1831823"/>
              <a:gd name="connsiteX39" fmla="*/ 31445 w 1831861"/>
              <a:gd name="connsiteY39" fmla="*/ 855888 h 1831823"/>
              <a:gd name="connsiteX40" fmla="*/ 215563 w 1831861"/>
              <a:gd name="connsiteY40" fmla="*/ 764162 h 1831823"/>
              <a:gd name="connsiteX41" fmla="*/ 609517 w 1831861"/>
              <a:gd name="connsiteY41" fmla="*/ 977237 h 1831823"/>
              <a:gd name="connsiteX42" fmla="*/ 834592 w 1831861"/>
              <a:gd name="connsiteY42" fmla="*/ 1098776 h 1831823"/>
              <a:gd name="connsiteX43" fmla="*/ 835069 w 1831861"/>
              <a:gd name="connsiteY43" fmla="*/ 1098776 h 1831823"/>
              <a:gd name="connsiteX44" fmla="*/ 911269 w 1831861"/>
              <a:gd name="connsiteY44" fmla="*/ 1117826 h 1831823"/>
              <a:gd name="connsiteX45" fmla="*/ 988421 w 1831861"/>
              <a:gd name="connsiteY45" fmla="*/ 1098204 h 1831823"/>
              <a:gd name="connsiteX46" fmla="*/ 1221594 w 1831861"/>
              <a:gd name="connsiteY46" fmla="*/ 973712 h 1831823"/>
              <a:gd name="connsiteX47" fmla="*/ 920508 w 1831861"/>
              <a:gd name="connsiteY47" fmla="*/ 0 h 1831823"/>
              <a:gd name="connsiteX48" fmla="*/ 946511 w 1831861"/>
              <a:gd name="connsiteY48" fmla="*/ 6258 h 1831823"/>
              <a:gd name="connsiteX49" fmla="*/ 1800522 w 1831861"/>
              <a:gd name="connsiteY49" fmla="*/ 441932 h 1831823"/>
              <a:gd name="connsiteX50" fmla="*/ 1831860 w 1831861"/>
              <a:gd name="connsiteY50" fmla="*/ 492986 h 1831823"/>
              <a:gd name="connsiteX51" fmla="*/ 1801380 w 1831861"/>
              <a:gd name="connsiteY51" fmla="*/ 543944 h 1831823"/>
              <a:gd name="connsiteX52" fmla="*/ 938605 w 1831861"/>
              <a:gd name="connsiteY52" fmla="*/ 1010669 h 1831823"/>
              <a:gd name="connsiteX53" fmla="*/ 911459 w 1831861"/>
              <a:gd name="connsiteY53" fmla="*/ 1017622 h 1831823"/>
              <a:gd name="connsiteX54" fmla="*/ 883836 w 1831861"/>
              <a:gd name="connsiteY54" fmla="*/ 1010669 h 1831823"/>
              <a:gd name="connsiteX55" fmla="*/ 30301 w 1831861"/>
              <a:gd name="connsiteY55" fmla="*/ 543944 h 1831823"/>
              <a:gd name="connsiteX56" fmla="*/ 30396 w 1831861"/>
              <a:gd name="connsiteY56" fmla="*/ 543944 h 1831823"/>
              <a:gd name="connsiteX57" fmla="*/ 6546 w 1831861"/>
              <a:gd name="connsiteY57" fmla="*/ 519513 h 1831823"/>
              <a:gd name="connsiteX58" fmla="*/ 31635 w 1831861"/>
              <a:gd name="connsiteY58" fmla="*/ 441551 h 1831823"/>
              <a:gd name="connsiteX59" fmla="*/ 894504 w 1831861"/>
              <a:gd name="connsiteY59" fmla="*/ 6258 h 1831823"/>
              <a:gd name="connsiteX60" fmla="*/ 920508 w 1831861"/>
              <a:gd name="connsiteY60" fmla="*/ 0 h 1831823"/>
            </a:gdLst>
            <a:ahLst/>
            <a:cxnLst/>
            <a:rect l="l" t="t" r="r" b="b"/>
            <a:pathLst>
              <a:path w="1831861" h="1831823">
                <a:moveTo>
                  <a:pt x="1615928" y="1170309"/>
                </a:moveTo>
                <a:lnTo>
                  <a:pt x="1800618" y="1263273"/>
                </a:lnTo>
                <a:cubicBezTo>
                  <a:pt x="1819563" y="1273074"/>
                  <a:pt x="1831574" y="1292515"/>
                  <a:pt x="1831860" y="1313851"/>
                </a:cubicBezTo>
                <a:cubicBezTo>
                  <a:pt x="1831803" y="1334986"/>
                  <a:pt x="1820078" y="1354370"/>
                  <a:pt x="1801380" y="1364238"/>
                </a:cubicBezTo>
                <a:lnTo>
                  <a:pt x="938891" y="1824867"/>
                </a:lnTo>
                <a:cubicBezTo>
                  <a:pt x="930576" y="1829525"/>
                  <a:pt x="921184" y="1831925"/>
                  <a:pt x="911650" y="1831820"/>
                </a:cubicBezTo>
                <a:cubicBezTo>
                  <a:pt x="902010" y="1831820"/>
                  <a:pt x="892514" y="1829429"/>
                  <a:pt x="884027" y="1824867"/>
                </a:cubicBezTo>
                <a:lnTo>
                  <a:pt x="30587" y="1364143"/>
                </a:lnTo>
                <a:cubicBezTo>
                  <a:pt x="20529" y="1358647"/>
                  <a:pt x="12290" y="1350341"/>
                  <a:pt x="6870" y="1340235"/>
                </a:cubicBezTo>
                <a:cubicBezTo>
                  <a:pt x="6841" y="1340178"/>
                  <a:pt x="6813" y="1340111"/>
                  <a:pt x="6775" y="1340054"/>
                </a:cubicBezTo>
                <a:cubicBezTo>
                  <a:pt x="-7456" y="1311879"/>
                  <a:pt x="3841" y="1277503"/>
                  <a:pt x="32016" y="1263273"/>
                </a:cubicBezTo>
                <a:lnTo>
                  <a:pt x="216039" y="1171738"/>
                </a:lnTo>
                <a:lnTo>
                  <a:pt x="834592" y="1505875"/>
                </a:lnTo>
                <a:lnTo>
                  <a:pt x="835069" y="1505875"/>
                </a:lnTo>
                <a:cubicBezTo>
                  <a:pt x="858557" y="1518295"/>
                  <a:pt x="884703" y="1524829"/>
                  <a:pt x="911269" y="1524925"/>
                </a:cubicBezTo>
                <a:cubicBezTo>
                  <a:pt x="938196" y="1524972"/>
                  <a:pt x="964694" y="1518219"/>
                  <a:pt x="988326" y="1505303"/>
                </a:cubicBezTo>
                <a:close/>
                <a:moveTo>
                  <a:pt x="1615643" y="763591"/>
                </a:moveTo>
                <a:lnTo>
                  <a:pt x="1800427" y="856555"/>
                </a:lnTo>
                <a:cubicBezTo>
                  <a:pt x="1809743" y="861365"/>
                  <a:pt x="1817554" y="868652"/>
                  <a:pt x="1823002" y="877605"/>
                </a:cubicBezTo>
                <a:cubicBezTo>
                  <a:pt x="1825097" y="880863"/>
                  <a:pt x="1826821" y="884349"/>
                  <a:pt x="1828145" y="887987"/>
                </a:cubicBezTo>
                <a:lnTo>
                  <a:pt x="1827859" y="887416"/>
                </a:lnTo>
                <a:cubicBezTo>
                  <a:pt x="1830145" y="893512"/>
                  <a:pt x="1831403" y="899951"/>
                  <a:pt x="1831574" y="906466"/>
                </a:cubicBezTo>
                <a:cubicBezTo>
                  <a:pt x="1831631" y="925744"/>
                  <a:pt x="1821821" y="943718"/>
                  <a:pt x="1805571" y="954091"/>
                </a:cubicBezTo>
                <a:cubicBezTo>
                  <a:pt x="1804123" y="955053"/>
                  <a:pt x="1802628" y="955948"/>
                  <a:pt x="1801094" y="956758"/>
                </a:cubicBezTo>
                <a:lnTo>
                  <a:pt x="1668697" y="1027529"/>
                </a:lnTo>
                <a:lnTo>
                  <a:pt x="1503819" y="1115540"/>
                </a:lnTo>
                <a:lnTo>
                  <a:pt x="938129" y="1417673"/>
                </a:lnTo>
                <a:cubicBezTo>
                  <a:pt x="929833" y="1422302"/>
                  <a:pt x="920479" y="1424693"/>
                  <a:pt x="910983" y="1424626"/>
                </a:cubicBezTo>
                <a:cubicBezTo>
                  <a:pt x="901344" y="1424588"/>
                  <a:pt x="891866" y="1422207"/>
                  <a:pt x="883361" y="1417673"/>
                </a:cubicBezTo>
                <a:lnTo>
                  <a:pt x="402062" y="1157736"/>
                </a:lnTo>
                <a:lnTo>
                  <a:pt x="327005" y="1117254"/>
                </a:lnTo>
                <a:lnTo>
                  <a:pt x="29921" y="956758"/>
                </a:lnTo>
                <a:cubicBezTo>
                  <a:pt x="27539" y="955329"/>
                  <a:pt x="24967" y="953710"/>
                  <a:pt x="22777" y="952091"/>
                </a:cubicBezTo>
                <a:lnTo>
                  <a:pt x="18395" y="948471"/>
                </a:lnTo>
                <a:cubicBezTo>
                  <a:pt x="13499" y="944033"/>
                  <a:pt x="9404" y="938784"/>
                  <a:pt x="6298" y="932945"/>
                </a:cubicBezTo>
                <a:cubicBezTo>
                  <a:pt x="4003" y="928736"/>
                  <a:pt x="2336" y="924211"/>
                  <a:pt x="1346" y="919515"/>
                </a:cubicBezTo>
                <a:lnTo>
                  <a:pt x="679" y="916467"/>
                </a:lnTo>
                <a:lnTo>
                  <a:pt x="107" y="911324"/>
                </a:lnTo>
                <a:cubicBezTo>
                  <a:pt x="-36" y="910381"/>
                  <a:pt x="-36" y="909409"/>
                  <a:pt x="107" y="908466"/>
                </a:cubicBezTo>
                <a:cubicBezTo>
                  <a:pt x="-388" y="886387"/>
                  <a:pt x="11785" y="865956"/>
                  <a:pt x="31445" y="855888"/>
                </a:cubicBezTo>
                <a:lnTo>
                  <a:pt x="215563" y="764162"/>
                </a:lnTo>
                <a:lnTo>
                  <a:pt x="609517" y="977237"/>
                </a:lnTo>
                <a:lnTo>
                  <a:pt x="834592" y="1098776"/>
                </a:lnTo>
                <a:lnTo>
                  <a:pt x="835069" y="1098776"/>
                </a:lnTo>
                <a:cubicBezTo>
                  <a:pt x="858548" y="1111215"/>
                  <a:pt x="884704" y="1117750"/>
                  <a:pt x="911269" y="1117826"/>
                </a:cubicBezTo>
                <a:cubicBezTo>
                  <a:pt x="938234" y="1117921"/>
                  <a:pt x="964780" y="1111168"/>
                  <a:pt x="988421" y="1098204"/>
                </a:cubicBezTo>
                <a:lnTo>
                  <a:pt x="1221594" y="973712"/>
                </a:lnTo>
                <a:close/>
                <a:moveTo>
                  <a:pt x="920508" y="0"/>
                </a:moveTo>
                <a:cubicBezTo>
                  <a:pt x="929426" y="0"/>
                  <a:pt x="938343" y="2086"/>
                  <a:pt x="946511" y="6258"/>
                </a:cubicBezTo>
                <a:lnTo>
                  <a:pt x="1800522" y="441932"/>
                </a:lnTo>
                <a:cubicBezTo>
                  <a:pt x="1819553" y="451904"/>
                  <a:pt x="1831583" y="471507"/>
                  <a:pt x="1831860" y="492986"/>
                </a:cubicBezTo>
                <a:cubicBezTo>
                  <a:pt x="1832012" y="514331"/>
                  <a:pt x="1820258" y="533981"/>
                  <a:pt x="1801380" y="543944"/>
                </a:cubicBezTo>
                <a:lnTo>
                  <a:pt x="938605" y="1010669"/>
                </a:lnTo>
                <a:cubicBezTo>
                  <a:pt x="930328" y="1015327"/>
                  <a:pt x="920965" y="1017727"/>
                  <a:pt x="911459" y="1017622"/>
                </a:cubicBezTo>
                <a:cubicBezTo>
                  <a:pt x="901820" y="1017604"/>
                  <a:pt x="892333" y="1015213"/>
                  <a:pt x="883836" y="1010669"/>
                </a:cubicBezTo>
                <a:lnTo>
                  <a:pt x="30301" y="543944"/>
                </a:lnTo>
                <a:lnTo>
                  <a:pt x="30396" y="543944"/>
                </a:lnTo>
                <a:cubicBezTo>
                  <a:pt x="20176" y="538382"/>
                  <a:pt x="11861" y="529866"/>
                  <a:pt x="6546" y="519513"/>
                </a:cubicBezTo>
                <a:cubicBezTo>
                  <a:pt x="-8056" y="491062"/>
                  <a:pt x="3174" y="456152"/>
                  <a:pt x="31635" y="441551"/>
                </a:cubicBezTo>
                <a:lnTo>
                  <a:pt x="894504" y="6258"/>
                </a:lnTo>
                <a:cubicBezTo>
                  <a:pt x="902672" y="2086"/>
                  <a:pt x="911590" y="0"/>
                  <a:pt x="920508"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213822" y="4264320"/>
            <a:ext cx="573928" cy="566247"/>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0" name="标题 1"/>
          <p:cNvCxnSpPr/>
          <p:nvPr/>
        </p:nvCxnSpPr>
        <p:spPr>
          <a:xfrm flipV="1">
            <a:off x="1671536" y="3105771"/>
            <a:ext cx="9204" cy="866350"/>
          </a:xfrm>
          <a:prstGeom prst="line">
            <a:avLst/>
          </a:prstGeom>
          <a:noFill/>
          <a:ln w="19050" cap="sq">
            <a:solidFill>
              <a:schemeClr val="accent1">
                <a:lumMod val="75000"/>
              </a:schemeClr>
            </a:solidFill>
            <a:miter/>
          </a:ln>
        </p:spPr>
      </p:cxnSp>
      <p:sp>
        <p:nvSpPr>
          <p:cNvPr id="11" name="标题 1"/>
          <p:cNvSpPr txBox="1"/>
          <p:nvPr/>
        </p:nvSpPr>
        <p:spPr>
          <a:xfrm>
            <a:off x="1565870" y="3029311"/>
            <a:ext cx="211333" cy="211333"/>
          </a:xfrm>
          <a:prstGeom prst="ellipse">
            <a:avLst/>
          </a:prstGeom>
          <a:solidFill>
            <a:schemeClr val="bg1"/>
          </a:solidFill>
          <a:ln w="12700" cap="sq">
            <a:noFill/>
            <a:miter/>
          </a:ln>
          <a:effectLst>
            <a:outerShdw blurRad="635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51081" y="1095155"/>
            <a:ext cx="3040911" cy="2010615"/>
          </a:xfrm>
          <a:prstGeom prst="roundRect">
            <a:avLst>
              <a:gd name="adj" fmla="val 7952"/>
            </a:avLst>
          </a:prstGeom>
          <a:solidFill>
            <a:schemeClr val="bg1"/>
          </a:solidFill>
          <a:ln w="12700" cap="sq">
            <a:solidFill>
              <a:schemeClr val="accent1">
                <a:lumMod val="60000"/>
                <a:lumOff val="40000"/>
              </a:schemeClr>
            </a:solidFill>
            <a:miter/>
          </a:ln>
          <a:effectLst>
            <a:outerShdw blurRad="127000" dist="381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49072" y="1153675"/>
            <a:ext cx="2844928" cy="330427"/>
          </a:xfrm>
          <a:prstGeom prst="rect">
            <a:avLst/>
          </a:prstGeom>
          <a:noFill/>
          <a:ln>
            <a:noFill/>
          </a:ln>
        </p:spPr>
        <p:txBody>
          <a:bodyPr vert="horz" wrap="square" lIns="0" tIns="0" rIns="0" bIns="0" rtlCol="0" anchor="ctr"/>
          <a:lstStyle/>
          <a:p>
            <a:pPr algn="l">
              <a:lnSpc>
                <a:spcPct val="110000"/>
              </a:lnSpc>
            </a:pPr>
            <a:r>
              <a:rPr kumimoji="1" lang="en-US" altLang="zh-CN" sz="2000">
                <a:ln w="12700">
                  <a:noFill/>
                </a:ln>
                <a:gradFill>
                  <a:gsLst>
                    <a:gs pos="0">
                      <a:srgbClr val="006FEA">
                        <a:alpha val="100000"/>
                      </a:srgbClr>
                    </a:gs>
                    <a:gs pos="100000">
                      <a:srgbClr val="0053B0">
                        <a:alpha val="100000"/>
                      </a:srgbClr>
                    </a:gs>
                  </a:gsLst>
                  <a:lin ang="5400000" scaled="0"/>
                </a:gradFill>
                <a:latin typeface="Arial Bold" panose="020B0704020202020204" pitchFamily="34" charset="0"/>
                <a:ea typeface="Source Han Sans CN Bold"/>
                <a:cs typeface="Arial Bold" panose="020B0704020202020204" pitchFamily="34" charset="0"/>
              </a:rPr>
              <a:t>Thông tin cơ bản</a:t>
            </a:r>
            <a:endParaRPr kumimoji="1" lang="zh-CN" altLang="en-US" sz="2000">
              <a:latin typeface="Arial Bold" panose="020B0704020202020204" pitchFamily="34" charset="0"/>
              <a:cs typeface="Arial Bold" panose="020B0704020202020204" pitchFamily="34" charset="0"/>
            </a:endParaRPr>
          </a:p>
        </p:txBody>
      </p:sp>
      <p:sp>
        <p:nvSpPr>
          <p:cNvPr id="14" name="标题 1"/>
          <p:cNvSpPr txBox="1"/>
          <p:nvPr/>
        </p:nvSpPr>
        <p:spPr>
          <a:xfrm>
            <a:off x="249072" y="1484102"/>
            <a:ext cx="2844929" cy="145136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Arial" panose="020B0604020202020204" pitchFamily="34" charset="0"/>
                <a:ea typeface="Source Han Sans"/>
                <a:cs typeface="Arial" panose="020B0604020202020204" pitchFamily="34" charset="0"/>
              </a:rPr>
              <a:t>Tác giả: Jackson Divakar R, số lượng mẫu: 2095, số lượng đặc trưng: 14
Nguồn dữ liệu: Kaggle, định dạng: CSV</a:t>
            </a:r>
            <a:endParaRPr kumimoji="1" lang="zh-CN" altLang="en-US">
              <a:latin typeface="Arial" panose="020B0604020202020204" pitchFamily="34" charset="0"/>
              <a:cs typeface="Arial" panose="020B0604020202020204" pitchFamily="34" charset="0"/>
            </a:endParaRPr>
          </a:p>
        </p:txBody>
      </p:sp>
      <p:cxnSp>
        <p:nvCxnSpPr>
          <p:cNvPr id="15" name="标题 1"/>
          <p:cNvCxnSpPr/>
          <p:nvPr/>
        </p:nvCxnSpPr>
        <p:spPr>
          <a:xfrm>
            <a:off x="4511772" y="3234429"/>
            <a:ext cx="0" cy="866350"/>
          </a:xfrm>
          <a:prstGeom prst="line">
            <a:avLst/>
          </a:prstGeom>
          <a:noFill/>
          <a:ln w="19050" cap="sq">
            <a:solidFill>
              <a:schemeClr val="accent1">
                <a:lumMod val="75000"/>
              </a:schemeClr>
            </a:solidFill>
            <a:miter/>
          </a:ln>
        </p:spPr>
      </p:cxnSp>
      <p:sp>
        <p:nvSpPr>
          <p:cNvPr id="16" name="标题 1"/>
          <p:cNvSpPr txBox="1"/>
          <p:nvPr/>
        </p:nvSpPr>
        <p:spPr>
          <a:xfrm flipV="1">
            <a:off x="4406106" y="3965906"/>
            <a:ext cx="211333" cy="211333"/>
          </a:xfrm>
          <a:prstGeom prst="ellipse">
            <a:avLst/>
          </a:prstGeom>
          <a:solidFill>
            <a:schemeClr val="bg1"/>
          </a:solidFill>
          <a:ln w="12700" cap="sq">
            <a:noFill/>
            <a:miter/>
          </a:ln>
          <a:effectLst>
            <a:outerShdw blurRad="635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991317" y="4253207"/>
            <a:ext cx="3040911" cy="2175354"/>
          </a:xfrm>
          <a:prstGeom prst="roundRect">
            <a:avLst>
              <a:gd name="adj" fmla="val 7952"/>
            </a:avLst>
          </a:prstGeom>
          <a:solidFill>
            <a:schemeClr val="bg1"/>
          </a:solidFill>
          <a:ln w="12700" cap="sq">
            <a:solidFill>
              <a:schemeClr val="accent1">
                <a:lumMod val="60000"/>
                <a:lumOff val="40000"/>
              </a:schemeClr>
            </a:solidFill>
            <a:miter/>
          </a:ln>
          <a:effectLst>
            <a:outerShdw blurRad="127000" dist="381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089308" y="4311726"/>
            <a:ext cx="2844928" cy="330427"/>
          </a:xfrm>
          <a:prstGeom prst="rect">
            <a:avLst/>
          </a:prstGeom>
          <a:noFill/>
          <a:ln>
            <a:noFill/>
          </a:ln>
        </p:spPr>
        <p:txBody>
          <a:bodyPr vert="horz" wrap="square" lIns="0" tIns="0" rIns="0" bIns="0" rtlCol="0" anchor="ctr"/>
          <a:lstStyle/>
          <a:p>
            <a:pPr algn="l">
              <a:lnSpc>
                <a:spcPct val="110000"/>
              </a:lnSpc>
            </a:pPr>
            <a:r>
              <a:rPr kumimoji="1" lang="en-US" altLang="zh-CN" sz="2000">
                <a:ln w="12700">
                  <a:noFill/>
                </a:ln>
                <a:gradFill>
                  <a:gsLst>
                    <a:gs pos="0">
                      <a:srgbClr val="006FEA">
                        <a:alpha val="100000"/>
                      </a:srgbClr>
                    </a:gs>
                    <a:gs pos="100000">
                      <a:srgbClr val="0053B0">
                        <a:alpha val="100000"/>
                      </a:srgbClr>
                    </a:gs>
                  </a:gsLst>
                  <a:lin ang="5400000" scaled="0"/>
                </a:gradFill>
                <a:latin typeface="Arial Bold" panose="020B0704020202020204" pitchFamily="34" charset="0"/>
                <a:ea typeface="Source Han Sans CN Bold"/>
                <a:cs typeface="Arial Bold" panose="020B0704020202020204" pitchFamily="34" charset="0"/>
              </a:rPr>
              <a:t>Nội dung dữ liệu</a:t>
            </a:r>
            <a:endParaRPr kumimoji="1" lang="zh-CN" altLang="en-US" sz="2000">
              <a:latin typeface="Arial Bold" panose="020B0704020202020204" pitchFamily="34" charset="0"/>
              <a:cs typeface="Arial Bold" panose="020B0704020202020204" pitchFamily="34" charset="0"/>
            </a:endParaRPr>
          </a:p>
        </p:txBody>
      </p:sp>
      <p:sp>
        <p:nvSpPr>
          <p:cNvPr id="19" name="标题 1"/>
          <p:cNvSpPr txBox="1"/>
          <p:nvPr/>
        </p:nvSpPr>
        <p:spPr>
          <a:xfrm>
            <a:off x="3089308" y="4642153"/>
            <a:ext cx="2844929" cy="1451369"/>
          </a:xfrm>
          <a:prstGeom prst="rect">
            <a:avLst/>
          </a:prstGeom>
          <a:noFill/>
          <a:ln>
            <a:noFill/>
          </a:ln>
        </p:spPr>
        <p:txBody>
          <a:bodyPr vert="horz" wrap="square" lIns="0" tIns="0" rIns="0" bIns="0" rtlCol="0" anchor="t"/>
          <a:lstStyle/>
          <a:p>
            <a:pPr algn="l">
              <a:lnSpc>
                <a:spcPct val="150000"/>
              </a:lnSpc>
            </a:pPr>
            <a:r>
              <a:rPr kumimoji="1" lang="en-US" altLang="zh-CN" sz="1170">
                <a:ln w="12700">
                  <a:noFill/>
                </a:ln>
                <a:solidFill>
                  <a:srgbClr val="000000">
                    <a:alpha val="100000"/>
                  </a:srgbClr>
                </a:solidFill>
                <a:latin typeface="Arial" panose="020B0604020202020204" pitchFamily="34" charset="0"/>
                <a:ea typeface="Source Han Sans"/>
                <a:cs typeface="Arial" panose="020B0604020202020204" pitchFamily="34" charset="0"/>
              </a:rPr>
              <a:t>Được xây dựng nhằm ước tính giá của xe đã qua sử dụng dựa trên nhiều đặc điểm khác nhau
Hữu ích trong các bài toán máy học và phân tích hồi quy, giúp xác định các yếu tố tác động đến giá xe trên thị trường</a:t>
            </a:r>
            <a:endParaRPr kumimoji="1" lang="zh-CN" altLang="en-US">
              <a:latin typeface="Arial" panose="020B0604020202020204" pitchFamily="34" charset="0"/>
              <a:cs typeface="Arial" panose="020B0604020202020204" pitchFamily="34" charset="0"/>
            </a:endParaRPr>
          </a:p>
        </p:txBody>
      </p:sp>
      <p:cxnSp>
        <p:nvCxnSpPr>
          <p:cNvPr id="20" name="标题 1"/>
          <p:cNvCxnSpPr/>
          <p:nvPr/>
        </p:nvCxnSpPr>
        <p:spPr>
          <a:xfrm flipV="1">
            <a:off x="7500786" y="3182231"/>
            <a:ext cx="0" cy="866350"/>
          </a:xfrm>
          <a:prstGeom prst="line">
            <a:avLst/>
          </a:prstGeom>
          <a:noFill/>
          <a:ln w="19050" cap="sq">
            <a:solidFill>
              <a:schemeClr val="accent1">
                <a:lumMod val="75000"/>
              </a:schemeClr>
            </a:solidFill>
            <a:miter/>
          </a:ln>
        </p:spPr>
      </p:cxnSp>
      <p:sp>
        <p:nvSpPr>
          <p:cNvPr id="21" name="标题 1"/>
          <p:cNvSpPr txBox="1"/>
          <p:nvPr/>
        </p:nvSpPr>
        <p:spPr>
          <a:xfrm>
            <a:off x="7395120" y="3105771"/>
            <a:ext cx="211333" cy="211333"/>
          </a:xfrm>
          <a:prstGeom prst="ellipse">
            <a:avLst/>
          </a:prstGeom>
          <a:solidFill>
            <a:schemeClr val="bg1"/>
          </a:solidFill>
          <a:ln w="12700" cap="sq">
            <a:noFill/>
            <a:miter/>
          </a:ln>
          <a:effectLst>
            <a:outerShdw blurRad="635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980331" y="1171616"/>
            <a:ext cx="3040911" cy="1919042"/>
          </a:xfrm>
          <a:prstGeom prst="roundRect">
            <a:avLst>
              <a:gd name="adj" fmla="val 7952"/>
            </a:avLst>
          </a:prstGeom>
          <a:solidFill>
            <a:schemeClr val="bg1"/>
          </a:solidFill>
          <a:ln w="12700" cap="sq">
            <a:solidFill>
              <a:schemeClr val="accent1">
                <a:lumMod val="60000"/>
                <a:lumOff val="40000"/>
              </a:schemeClr>
            </a:solidFill>
            <a:miter/>
          </a:ln>
          <a:effectLst>
            <a:outerShdw blurRad="127000" dist="381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6078322" y="1230135"/>
            <a:ext cx="2844928" cy="330427"/>
          </a:xfrm>
          <a:prstGeom prst="rect">
            <a:avLst/>
          </a:prstGeom>
          <a:noFill/>
          <a:ln>
            <a:noFill/>
          </a:ln>
        </p:spPr>
        <p:txBody>
          <a:bodyPr vert="horz" wrap="square" lIns="0" tIns="0" rIns="0" bIns="0" rtlCol="0" anchor="ctr"/>
          <a:lstStyle/>
          <a:p>
            <a:pPr algn="l">
              <a:lnSpc>
                <a:spcPct val="110000"/>
              </a:lnSpc>
            </a:pPr>
            <a:r>
              <a:rPr kumimoji="1" lang="en-US" altLang="zh-CN" sz="2000">
                <a:ln w="12700">
                  <a:noFill/>
                </a:ln>
                <a:gradFill>
                  <a:gsLst>
                    <a:gs pos="0">
                      <a:srgbClr val="006FEA">
                        <a:alpha val="100000"/>
                      </a:srgbClr>
                    </a:gs>
                    <a:gs pos="100000">
                      <a:srgbClr val="0053B0">
                        <a:alpha val="100000"/>
                      </a:srgbClr>
                    </a:gs>
                  </a:gsLst>
                  <a:lin ang="5400000" scaled="0"/>
                </a:gradFill>
                <a:latin typeface="Arial Bold" panose="020B0704020202020204" pitchFamily="34" charset="0"/>
                <a:ea typeface="Source Han Sans CN Bold"/>
                <a:cs typeface="Arial Bold" panose="020B0704020202020204" pitchFamily="34" charset="0"/>
              </a:rPr>
              <a:t>Biến mục tiêu</a:t>
            </a:r>
            <a:endParaRPr kumimoji="1" lang="zh-CN" altLang="en-US" sz="2000">
              <a:latin typeface="Arial Bold" panose="020B0704020202020204" pitchFamily="34" charset="0"/>
              <a:cs typeface="Arial Bold" panose="020B0704020202020204" pitchFamily="34" charset="0"/>
            </a:endParaRPr>
          </a:p>
        </p:txBody>
      </p:sp>
      <p:sp>
        <p:nvSpPr>
          <p:cNvPr id="24" name="标题 1"/>
          <p:cNvSpPr txBox="1"/>
          <p:nvPr/>
        </p:nvSpPr>
        <p:spPr>
          <a:xfrm>
            <a:off x="6078322" y="1560562"/>
            <a:ext cx="2844929" cy="145136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Arial" panose="020B0604020202020204" pitchFamily="34" charset="0"/>
                <a:ea typeface="Source Han Sans"/>
                <a:cs typeface="Arial" panose="020B0604020202020204" pitchFamily="34" charset="0"/>
              </a:rPr>
              <a:t>Biến mục tiêu: selling_price (giá bán)</a:t>
            </a:r>
            <a:endParaRPr kumimoji="1" lang="zh-CN" altLang="en-US">
              <a:latin typeface="Arial" panose="020B0604020202020204" pitchFamily="34" charset="0"/>
              <a:cs typeface="Arial" panose="020B0604020202020204" pitchFamily="34" charset="0"/>
            </a:endParaRPr>
          </a:p>
        </p:txBody>
      </p:sp>
      <p:cxnSp>
        <p:nvCxnSpPr>
          <p:cNvPr id="25" name="标题 1"/>
          <p:cNvCxnSpPr/>
          <p:nvPr/>
        </p:nvCxnSpPr>
        <p:spPr>
          <a:xfrm>
            <a:off x="10334846" y="3105771"/>
            <a:ext cx="0" cy="866350"/>
          </a:xfrm>
          <a:prstGeom prst="line">
            <a:avLst/>
          </a:prstGeom>
          <a:noFill/>
          <a:ln w="19050" cap="sq">
            <a:solidFill>
              <a:schemeClr val="accent1">
                <a:lumMod val="75000"/>
              </a:schemeClr>
            </a:solidFill>
            <a:miter/>
          </a:ln>
        </p:spPr>
      </p:cxnSp>
      <p:sp>
        <p:nvSpPr>
          <p:cNvPr id="26" name="标题 1"/>
          <p:cNvSpPr txBox="1"/>
          <p:nvPr/>
        </p:nvSpPr>
        <p:spPr>
          <a:xfrm flipV="1">
            <a:off x="10229180" y="3837248"/>
            <a:ext cx="211333" cy="211333"/>
          </a:xfrm>
          <a:prstGeom prst="ellipse">
            <a:avLst/>
          </a:prstGeom>
          <a:solidFill>
            <a:schemeClr val="bg1"/>
          </a:solidFill>
          <a:ln w="12700" cap="sq">
            <a:noFill/>
            <a:miter/>
          </a:ln>
          <a:effectLst>
            <a:outerShdw blurRad="635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8814391" y="4124549"/>
            <a:ext cx="3040911" cy="2503242"/>
          </a:xfrm>
          <a:prstGeom prst="roundRect">
            <a:avLst>
              <a:gd name="adj" fmla="val 7952"/>
            </a:avLst>
          </a:prstGeom>
          <a:solidFill>
            <a:schemeClr val="bg1"/>
          </a:solidFill>
          <a:ln w="12700" cap="sq">
            <a:solidFill>
              <a:schemeClr val="accent1">
                <a:lumMod val="60000"/>
                <a:lumOff val="40000"/>
              </a:schemeClr>
            </a:solidFill>
            <a:miter/>
          </a:ln>
          <a:effectLst>
            <a:outerShdw blurRad="127000" dist="381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8912382" y="4183068"/>
            <a:ext cx="2844928" cy="330427"/>
          </a:xfrm>
          <a:prstGeom prst="rect">
            <a:avLst/>
          </a:prstGeom>
          <a:noFill/>
          <a:ln>
            <a:noFill/>
          </a:ln>
        </p:spPr>
        <p:txBody>
          <a:bodyPr vert="horz" wrap="square" lIns="0" tIns="0" rIns="0" bIns="0" rtlCol="0" anchor="ctr"/>
          <a:lstStyle/>
          <a:p>
            <a:pPr algn="l">
              <a:lnSpc>
                <a:spcPct val="110000"/>
              </a:lnSpc>
            </a:pPr>
            <a:r>
              <a:rPr kumimoji="1" lang="en-US" altLang="zh-CN" sz="2000">
                <a:ln w="12700">
                  <a:noFill/>
                </a:ln>
                <a:gradFill>
                  <a:gsLst>
                    <a:gs pos="0">
                      <a:srgbClr val="006FEA">
                        <a:alpha val="100000"/>
                      </a:srgbClr>
                    </a:gs>
                    <a:gs pos="100000">
                      <a:srgbClr val="0053B0">
                        <a:alpha val="100000"/>
                      </a:srgbClr>
                    </a:gs>
                  </a:gsLst>
                  <a:lin ang="5400000" scaled="0"/>
                </a:gradFill>
                <a:latin typeface="Arial Bold" panose="020B0704020202020204" pitchFamily="34" charset="0"/>
                <a:ea typeface="Source Han Sans CN Bold"/>
                <a:cs typeface="Arial Bold" panose="020B0704020202020204" pitchFamily="34" charset="0"/>
              </a:rPr>
              <a:t>Danh sách các cột</a:t>
            </a:r>
            <a:endParaRPr kumimoji="1" lang="zh-CN" altLang="en-US" sz="2000">
              <a:latin typeface="Arial Bold" panose="020B0704020202020204" pitchFamily="34" charset="0"/>
              <a:cs typeface="Arial Bold" panose="020B0704020202020204" pitchFamily="34" charset="0"/>
            </a:endParaRPr>
          </a:p>
        </p:txBody>
      </p:sp>
      <p:sp>
        <p:nvSpPr>
          <p:cNvPr id="29" name="标题 1"/>
          <p:cNvSpPr txBox="1"/>
          <p:nvPr/>
        </p:nvSpPr>
        <p:spPr>
          <a:xfrm>
            <a:off x="8912382" y="4513495"/>
            <a:ext cx="2844929" cy="1451369"/>
          </a:xfrm>
          <a:prstGeom prst="rect">
            <a:avLst/>
          </a:prstGeom>
          <a:noFill/>
          <a:ln>
            <a:noFill/>
          </a:ln>
        </p:spPr>
        <p:txBody>
          <a:bodyPr vert="horz" wrap="square" lIns="0" tIns="0" rIns="0" bIns="0" rtlCol="0" anchor="t"/>
          <a:lstStyle/>
          <a:p>
            <a:pPr algn="l">
              <a:lnSpc>
                <a:spcPct val="150000"/>
              </a:lnSpc>
            </a:pP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name: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tên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thương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hiệu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year: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năm</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sản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xuất</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selling_price</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giá</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bán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đơn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vị</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INR)。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km_driven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số</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km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đã</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fuel: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loại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nhiên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liệu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sử</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dụng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seller_type</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loại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người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bán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transmission: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loại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hộp</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số</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tự</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động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hoặc</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thủ</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công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owner: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số</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lượng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người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sở</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hữu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trước</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đó</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seats: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số</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chỗ</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ngồi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max_power</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công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suất</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tối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đa</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Mileage Unit: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đơn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vị</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của</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Mileage。
Mileage: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mức</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tiêu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hao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nguyên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liệu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của</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xe</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Engine: dung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tích</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động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cơ</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a:t>
            </a:r>
            <a:endParaRPr kumimoji="1" lang="zh-CN" altLang="en-US" sz="700" dirty="0">
              <a:latin typeface="Arial" panose="020B0604020202020204" pitchFamily="34" charset="0"/>
              <a:cs typeface="Arial" panose="020B0604020202020204" pitchFamily="34" charset="0"/>
            </a:endParaRPr>
          </a:p>
        </p:txBody>
      </p:sp>
      <p:sp>
        <p:nvSpPr>
          <p:cNvPr id="30" name="标题 1"/>
          <p:cNvSpPr txBox="1"/>
          <p:nvPr/>
        </p:nvSpPr>
        <p:spPr>
          <a:xfrm>
            <a:off x="4210751" y="2462860"/>
            <a:ext cx="602042" cy="528078"/>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Dataset 3: Car Price Prediction Dataset</a:t>
            </a:r>
            <a:endParaRPr kumimoji="1" lang="zh-CN" altLang="en-US" sz="3800">
              <a:latin typeface="Arial Bold" panose="020B0704020202020204" pitchFamily="34" charset="0"/>
              <a:cs typeface="Arial Bold" panose="020B0704020202020204" pitchFamily="34" charset="0"/>
            </a:endParaRPr>
          </a:p>
        </p:txBody>
      </p:sp>
      <p:sp>
        <p:nvSpPr>
          <p:cNvPr id="32"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dirty="0"/>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dirty="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03</a:t>
            </a:r>
            <a:endParaRPr kumimoji="1" lang="zh-CN" altLang="en-US" dirty="0"/>
          </a:p>
        </p:txBody>
      </p:sp>
      <p:sp>
        <p:nvSpPr>
          <p:cNvPr id="17" name="标题 1"/>
          <p:cNvSpPr txBox="1"/>
          <p:nvPr/>
        </p:nvSpPr>
        <p:spPr>
          <a:xfrm>
            <a:off x="688415" y="3062594"/>
            <a:ext cx="6423392" cy="1728759"/>
          </a:xfrm>
          <a:prstGeom prst="rect">
            <a:avLst/>
          </a:prstGeom>
          <a:noFill/>
          <a:ln cap="sq">
            <a:noFill/>
          </a:ln>
        </p:spPr>
        <p:txBody>
          <a:bodyPr vert="horz" wrap="square" lIns="0" tIns="0" rIns="0" bIns="0" rtlCol="0" anchor="t"/>
          <a:lstStyle/>
          <a:p>
            <a:pPr algn="l">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Tiền xử lý dữ liệu và phân tích khám phá dữ liệu</a:t>
            </a:r>
            <a:endParaRPr kumimoji="1" lang="zh-CN" altLang="en-US" sz="4000">
              <a:latin typeface="Arial Bold" panose="020B0704020202020204" pitchFamily="34" charset="0"/>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err="1">
                <a:ln w="12700">
                  <a:noFill/>
                </a:ln>
                <a:solidFill>
                  <a:srgbClr val="FFFFFF">
                    <a:alpha val="100000"/>
                  </a:srgbClr>
                </a:solidFill>
                <a:latin typeface="Source Han Sans"/>
                <a:ea typeface="Source Han Sans"/>
                <a:cs typeface="Source Han Sans"/>
              </a:rPr>
              <a:t>Nhóm</a:t>
            </a:r>
            <a:r>
              <a:rPr kumimoji="1" lang="en-US" altLang="zh-CN" sz="1800" dirty="0">
                <a:ln w="12700">
                  <a:noFill/>
                </a:ln>
                <a:solidFill>
                  <a:srgbClr val="FFFFFF">
                    <a:alpha val="100000"/>
                  </a:srgbClr>
                </a:solidFill>
                <a:latin typeface="Source Han Sans"/>
                <a:ea typeface="Source Han Sans"/>
                <a:cs typeface="Source Han Sans"/>
              </a:rPr>
              <a:t>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8A6F1356-4A5C-DCE4-7761-F3334F9A8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8"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Quá</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trình</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tiền</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xử</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lí</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và</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khám</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phá</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dữ</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liệu</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endParaRPr kumimoji="1" lang="zh-CN" altLang="en-US" sz="3800" dirty="0">
              <a:latin typeface="Arial Bold" panose="020B0704020202020204" pitchFamily="34" charset="0"/>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Picture 13" descr="A diagram of different colored blocks&#10;&#10;AI-generated content may be incorrect.">
            <a:extLst>
              <a:ext uri="{FF2B5EF4-FFF2-40B4-BE49-F238E27FC236}">
                <a16:creationId xmlns:a16="http://schemas.microsoft.com/office/drawing/2014/main" id="{931FAEA6-5902-E328-B75F-428055417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332" y="1097755"/>
            <a:ext cx="6345140" cy="55082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444900" y="1284944"/>
            <a:ext cx="3602454" cy="5362345"/>
          </a:xfrm>
          <a:prstGeom prst="rect">
            <a:avLst/>
          </a:prstGeom>
          <a:solidFill>
            <a:schemeClr val="bg1"/>
          </a:soli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7261" y="4547855"/>
            <a:ext cx="3157144" cy="200284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Loại bỏ các phương tiện sử dụng CNG và LPG, loại bỏ xe thử nghiệm (Test Drive Car).
Xóa từ "Owner" trong cột owner, lấy tên hãng xe từ cột name.
Chuyển đổi đơn vị giá bán, đổi tên cột mileage, xóa cột seller_type.</a:t>
            </a:r>
            <a:endParaRPr kumimoji="1" lang="zh-CN" altLang="en-US">
              <a:latin typeface="Arial" panose="020B0604020202020204" pitchFamily="34" charset="0"/>
              <a:cs typeface="Arial" panose="020B0604020202020204" pitchFamily="34" charset="0"/>
            </a:endParaRPr>
          </a:p>
        </p:txBody>
      </p:sp>
      <p:sp>
        <p:nvSpPr>
          <p:cNvPr id="5" name="标题 1"/>
          <p:cNvSpPr txBox="1"/>
          <p:nvPr/>
        </p:nvSpPr>
        <p:spPr>
          <a:xfrm>
            <a:off x="677262" y="3672521"/>
            <a:ext cx="2735734" cy="614512"/>
          </a:xfrm>
          <a:prstGeom prst="rect">
            <a:avLst/>
          </a:prstGeom>
          <a:noFill/>
          <a:ln>
            <a:noFill/>
          </a:ln>
        </p:spPr>
        <p:txBody>
          <a:bodyPr vert="horz" wrap="square" lIns="0" tIns="0" rIns="0" bIns="0" rtlCol="0" anchor="b"/>
          <a:lstStyle/>
          <a:p>
            <a:pPr algn="l">
              <a:lnSpc>
                <a:spcPct val="10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Dữ liệu từ dataset 1</a:t>
            </a:r>
            <a:endParaRPr kumimoji="1" lang="zh-CN" altLang="en-US" sz="2000">
              <a:latin typeface="Arial Bold" panose="020B0704020202020204" pitchFamily="34" charset="0"/>
              <a:cs typeface="Arial Bold" panose="020B0704020202020204" pitchFamily="34" charset="0"/>
            </a:endParaRPr>
          </a:p>
        </p:txBody>
      </p:sp>
      <p:sp>
        <p:nvSpPr>
          <p:cNvPr id="6" name="标题 1"/>
          <p:cNvSpPr txBox="1"/>
          <p:nvPr/>
        </p:nvSpPr>
        <p:spPr>
          <a:xfrm>
            <a:off x="696031" y="4391820"/>
            <a:ext cx="3096000"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469952" y="3938514"/>
            <a:ext cx="321738" cy="34851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2"/>
          </a:solidFill>
          <a:ln w="1860" cap="flat">
            <a:noFill/>
            <a:miter/>
          </a:ln>
        </p:spPr>
        <p:txBody>
          <a:bodyPr vert="horz" wrap="square" lIns="91440" tIns="45720" rIns="91440" bIns="45720" rtlCol="0" anchor="b"/>
          <a:lstStyle/>
          <a:p>
            <a:pPr algn="l">
              <a:lnSpc>
                <a:spcPct val="110000"/>
              </a:lnSpc>
            </a:pPr>
            <a:endParaRPr kumimoji="1" lang="zh-CN" altLang="en-US"/>
          </a:p>
        </p:txBody>
      </p:sp>
      <p:sp>
        <p:nvSpPr>
          <p:cNvPr id="8" name="标题 1"/>
          <p:cNvSpPr txBox="1"/>
          <p:nvPr/>
        </p:nvSpPr>
        <p:spPr>
          <a:xfrm>
            <a:off x="4318828" y="1284945"/>
            <a:ext cx="3602454" cy="5362344"/>
          </a:xfrm>
          <a:prstGeom prst="rect">
            <a:avLst/>
          </a:prstGeom>
          <a:solidFill>
            <a:schemeClr val="bg1"/>
          </a:soli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551189" y="4547855"/>
            <a:ext cx="3157144" cy="168784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Loại bỏ xe điện, trích xuất số từ các cột Engine, Power và Mileage.
Lấy tên hãng xe từ cột Name, đổi tên các cột theo chuẩn.
Xóa các cột không cần thiết, sắp xếp lại thứ tự cột.</a:t>
            </a:r>
            <a:endParaRPr kumimoji="1" lang="zh-CN" altLang="en-US">
              <a:latin typeface="Arial" panose="020B0604020202020204" pitchFamily="34" charset="0"/>
              <a:cs typeface="Arial" panose="020B0604020202020204" pitchFamily="34" charset="0"/>
            </a:endParaRPr>
          </a:p>
        </p:txBody>
      </p:sp>
      <p:sp>
        <p:nvSpPr>
          <p:cNvPr id="11" name="标题 1"/>
          <p:cNvSpPr txBox="1"/>
          <p:nvPr/>
        </p:nvSpPr>
        <p:spPr>
          <a:xfrm>
            <a:off x="4551190" y="3672521"/>
            <a:ext cx="2735734" cy="614512"/>
          </a:xfrm>
          <a:prstGeom prst="rect">
            <a:avLst/>
          </a:prstGeom>
          <a:noFill/>
          <a:ln>
            <a:noFill/>
          </a:ln>
        </p:spPr>
        <p:txBody>
          <a:bodyPr vert="horz" wrap="square" lIns="0" tIns="0" rIns="0" bIns="0" rtlCol="0" anchor="b"/>
          <a:lstStyle/>
          <a:p>
            <a:pPr algn="l">
              <a:lnSpc>
                <a:spcPct val="10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Dữ liệu từ dataset 2</a:t>
            </a:r>
            <a:endParaRPr kumimoji="1" lang="zh-CN" altLang="en-US" sz="2000">
              <a:latin typeface="Arial Bold" panose="020B0704020202020204" pitchFamily="34" charset="0"/>
              <a:cs typeface="Arial Bold" panose="020B0704020202020204" pitchFamily="34" charset="0"/>
            </a:endParaRPr>
          </a:p>
        </p:txBody>
      </p:sp>
      <p:sp>
        <p:nvSpPr>
          <p:cNvPr id="12" name="标题 1"/>
          <p:cNvSpPr txBox="1"/>
          <p:nvPr/>
        </p:nvSpPr>
        <p:spPr>
          <a:xfrm>
            <a:off x="4569959" y="4391820"/>
            <a:ext cx="3096000"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286923" y="3938514"/>
            <a:ext cx="360138" cy="34851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2"/>
          </a:solidFill>
          <a:ln w="1860" cap="flat">
            <a:noFill/>
            <a:miter/>
          </a:ln>
        </p:spPr>
        <p:txBody>
          <a:bodyPr vert="horz" wrap="square" lIns="91440" tIns="45720" rIns="91440" bIns="45720" rtlCol="0" anchor="b"/>
          <a:lstStyle/>
          <a:p>
            <a:pPr algn="l">
              <a:lnSpc>
                <a:spcPct val="110000"/>
              </a:lnSpc>
            </a:pPr>
            <a:endParaRPr kumimoji="1" lang="zh-CN" altLang="en-US"/>
          </a:p>
        </p:txBody>
      </p:sp>
      <p:sp>
        <p:nvSpPr>
          <p:cNvPr id="14" name="标题 1"/>
          <p:cNvSpPr txBox="1"/>
          <p:nvPr/>
        </p:nvSpPr>
        <p:spPr>
          <a:xfrm>
            <a:off x="8192756" y="1284944"/>
            <a:ext cx="3602454" cy="5362343"/>
          </a:xfrm>
          <a:prstGeom prst="rect">
            <a:avLst/>
          </a:prstGeom>
          <a:solidFill>
            <a:schemeClr val="bg1"/>
          </a:soli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425117" y="4547855"/>
            <a:ext cx="3157144" cy="2099432"/>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Loại bỏ các phương tiện sử dụng CNG và LPG, loại bỏ xe thử nghiệm (Test Drive Car).
Xóa từ "Owner" trong cột owner, chuyển đổi đơn vị giá bán.
Đổi tên các cột theo chuẩn, xóa các cột không cần thiết.</a:t>
            </a:r>
            <a:endParaRPr kumimoji="1" lang="zh-CN" altLang="en-US">
              <a:latin typeface="Arial" panose="020B0604020202020204" pitchFamily="34" charset="0"/>
              <a:cs typeface="Arial" panose="020B0604020202020204" pitchFamily="34" charset="0"/>
            </a:endParaRPr>
          </a:p>
        </p:txBody>
      </p:sp>
      <p:sp>
        <p:nvSpPr>
          <p:cNvPr id="17" name="标题 1"/>
          <p:cNvSpPr txBox="1"/>
          <p:nvPr/>
        </p:nvSpPr>
        <p:spPr>
          <a:xfrm>
            <a:off x="8425118" y="3672521"/>
            <a:ext cx="2735734" cy="614512"/>
          </a:xfrm>
          <a:prstGeom prst="rect">
            <a:avLst/>
          </a:prstGeom>
          <a:noFill/>
          <a:ln>
            <a:noFill/>
          </a:ln>
        </p:spPr>
        <p:txBody>
          <a:bodyPr vert="horz" wrap="square" lIns="0" tIns="0" rIns="0" bIns="0" rtlCol="0" anchor="b"/>
          <a:lstStyle/>
          <a:p>
            <a:pPr algn="l">
              <a:lnSpc>
                <a:spcPct val="10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Dữ liệu từ dataset 3</a:t>
            </a:r>
            <a:endParaRPr kumimoji="1" lang="zh-CN" altLang="en-US" sz="2000">
              <a:latin typeface="Arial Bold" panose="020B0704020202020204" pitchFamily="34" charset="0"/>
              <a:cs typeface="Arial Bold" panose="020B0704020202020204" pitchFamily="34" charset="0"/>
            </a:endParaRPr>
          </a:p>
        </p:txBody>
      </p:sp>
      <p:sp>
        <p:nvSpPr>
          <p:cNvPr id="18" name="标题 1"/>
          <p:cNvSpPr txBox="1"/>
          <p:nvPr/>
        </p:nvSpPr>
        <p:spPr>
          <a:xfrm>
            <a:off x="8443887" y="4391820"/>
            <a:ext cx="3096000"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1160852" y="3983629"/>
            <a:ext cx="334655" cy="303404"/>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2"/>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Tiền xử lý dữ liệu</a:t>
            </a:r>
            <a:endParaRPr kumimoji="1" lang="zh-CN" altLang="en-US" sz="3800">
              <a:latin typeface="Arial Bold" panose="020B0704020202020204" pitchFamily="34" charset="0"/>
              <a:cs typeface="Arial Bold" panose="020B0704020202020204" pitchFamily="34" charset="0"/>
            </a:endParaRPr>
          </a:p>
        </p:txBody>
      </p:sp>
      <p:sp>
        <p:nvSpPr>
          <p:cNvPr id="21"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28" name="Picture 4">
            <a:extLst>
              <a:ext uri="{FF2B5EF4-FFF2-40B4-BE49-F238E27FC236}">
                <a16:creationId xmlns:a16="http://schemas.microsoft.com/office/drawing/2014/main" id="{4D1260BC-C64A-92F9-FB86-6BE539B37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39" y="1489560"/>
            <a:ext cx="3274783" cy="2164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FB7DB6B-427B-3766-4CA7-F43E336E6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559" y="1539793"/>
            <a:ext cx="3273552" cy="2132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DAF3E4-468C-1AC3-61C7-85E985D25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913" y="1539793"/>
            <a:ext cx="3273552" cy="2114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89342" y="988884"/>
            <a:ext cx="6211378" cy="329406"/>
          </a:xfrm>
          <a:prstGeom prst="rect">
            <a:avLst/>
          </a:prstGeom>
          <a:noFill/>
          <a:ln cap="sq">
            <a:noFill/>
          </a:ln>
          <a:effectLst/>
        </p:spPr>
        <p:txBody>
          <a:bodyPr vert="horz" wrap="square" lIns="0" tIns="0" rIns="0" bIns="0" rtlCol="0" anchor="b"/>
          <a:lstStyle/>
          <a:p>
            <a:pPr algn="l">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Biều đồ phân bố các đặc trưng</a:t>
            </a:r>
            <a:endParaRPr kumimoji="1" lang="zh-CN" altLang="en-US" sz="2000">
              <a:latin typeface="Arial Bold" panose="020B0704020202020204" pitchFamily="34" charset="0"/>
              <a:cs typeface="Arial Bold" panose="020B0704020202020204" pitchFamily="34" charset="0"/>
            </a:endParaRPr>
          </a:p>
        </p:txBody>
      </p:sp>
      <p:sp>
        <p:nvSpPr>
          <p:cNvPr id="6" name="标题 1"/>
          <p:cNvSpPr txBox="1"/>
          <p:nvPr/>
        </p:nvSpPr>
        <p:spPr>
          <a:xfrm>
            <a:off x="1289342" y="1432221"/>
            <a:ext cx="6211378" cy="49524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cs typeface="Source Han Sans"/>
              </a:rPr>
              <a:t>Biểu đồ hiển thị phân bố của các đặc trưng trong dữ liệu</a:t>
            </a:r>
            <a:endParaRPr kumimoji="1" lang="zh-CN" altLang="en-US" sz="1600">
              <a:latin typeface="Arial "/>
            </a:endParaRPr>
          </a:p>
        </p:txBody>
      </p:sp>
      <p:sp>
        <p:nvSpPr>
          <p:cNvPr id="7" name="标题 1"/>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atin typeface="Arial Bold" panose="020B0704020202020204" pitchFamily="34" charset="0"/>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Picture 11">
            <a:extLst>
              <a:ext uri="{FF2B5EF4-FFF2-40B4-BE49-F238E27FC236}">
                <a16:creationId xmlns:a16="http://schemas.microsoft.com/office/drawing/2014/main" id="{8430F698-1AA3-9FA9-B1E1-0A66C2C67536}"/>
              </a:ext>
            </a:extLst>
          </p:cNvPr>
          <p:cNvPicPr>
            <a:picLocks noChangeAspect="1"/>
          </p:cNvPicPr>
          <p:nvPr/>
        </p:nvPicPr>
        <p:blipFill>
          <a:blip r:embed="rId3"/>
          <a:stretch>
            <a:fillRect/>
          </a:stretch>
        </p:blipFill>
        <p:spPr>
          <a:xfrm>
            <a:off x="2862040" y="1872245"/>
            <a:ext cx="6467920" cy="4572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43DF1-2C10-CD7A-CCC3-539B8AC5207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144498-499C-F7C0-4055-83B124EE3242}"/>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2DE68A55-8840-14C6-7209-20B7CE0FCA9A}"/>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8DE1FC60-8D90-52B7-9BFF-081D7FC378E6}"/>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4B01A57E-ED31-9B46-AC6E-4E9D32F0F65B}"/>
              </a:ext>
            </a:extLst>
          </p:cNvPr>
          <p:cNvSpPr txBox="1"/>
          <p:nvPr/>
        </p:nvSpPr>
        <p:spPr>
          <a:xfrm>
            <a:off x="1289342" y="988884"/>
            <a:ext cx="7509884" cy="355586"/>
          </a:xfrm>
          <a:prstGeom prst="rect">
            <a:avLst/>
          </a:prstGeom>
          <a:noFill/>
          <a:ln cap="sq">
            <a:noFill/>
          </a:ln>
          <a:effectLst/>
        </p:spPr>
        <p:txBody>
          <a:bodyPr vert="horz" wrap="square" lIns="0" tIns="0" rIns="0" bIns="0" rtlCol="0" anchor="b"/>
          <a:lstStyle>
            <a:defPPr>
              <a:defRPr lang="en-US"/>
            </a:defPPr>
            <a:lvl1pPr>
              <a:lnSpc>
                <a:spcPct val="130000"/>
              </a:lnSpc>
              <a:defRPr kumimoji="1"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Biều đồ số mẫu xe cũ theo năm sản xuất (2000 – 2020)</a:t>
            </a:r>
            <a:endParaRPr lang="zh-CN" altLang="en-US"/>
          </a:p>
        </p:txBody>
      </p:sp>
      <p:sp>
        <p:nvSpPr>
          <p:cNvPr id="6" name="标题 1">
            <a:extLst>
              <a:ext uri="{FF2B5EF4-FFF2-40B4-BE49-F238E27FC236}">
                <a16:creationId xmlns:a16="http://schemas.microsoft.com/office/drawing/2014/main" id="{4E964968-77B8-09D5-801C-4ED26451FEA1}"/>
              </a:ext>
            </a:extLst>
          </p:cNvPr>
          <p:cNvSpPr txBox="1"/>
          <p:nvPr/>
        </p:nvSpPr>
        <p:spPr>
          <a:xfrm>
            <a:off x="1289342" y="1432220"/>
            <a:ext cx="9413108" cy="750453"/>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Qua biểu đồ ta có thể thấy </a:t>
            </a:r>
            <a:r>
              <a:rPr kumimoji="1" lang="en-US" sz="1600">
                <a:ln w="12700">
                  <a:noFill/>
                </a:ln>
                <a:solidFill>
                  <a:srgbClr val="000000">
                    <a:alpha val="100000"/>
                  </a:srgbClr>
                </a:solidFill>
                <a:latin typeface="Arial "/>
                <a:ea typeface="Source Han Sans"/>
              </a:rPr>
              <a:t>Các xe cũ được bán trên sàn giao dịch điện tử đa phần sản xuất trong khoảng từ năm 2011 đến 2017 và chạm đỉnh ở năm 2017</a:t>
            </a:r>
          </a:p>
          <a:p>
            <a:pPr algn="l">
              <a:lnSpc>
                <a:spcPct val="150000"/>
              </a:lnSpc>
            </a:pP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5E051350-6723-FC10-A975-50DADE910CA7}"/>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BC3F151D-9558-EF6E-E2ED-E554CABEF3D8}"/>
              </a:ext>
            </a:extLst>
          </p:cNvPr>
          <p:cNvSpPr txBox="1"/>
          <p:nvPr/>
        </p:nvSpPr>
        <p:spPr>
          <a:xfrm>
            <a:off x="1004944" y="413755"/>
            <a:ext cx="10513956" cy="432000"/>
          </a:xfrm>
          <a:prstGeom prst="rect">
            <a:avLst/>
          </a:prstGeom>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8751D24C-2520-E218-B482-97BC1D938021}"/>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of a number of people&#10;&#10;AI-generated content may be incorrect.">
            <a:extLst>
              <a:ext uri="{FF2B5EF4-FFF2-40B4-BE49-F238E27FC236}">
                <a16:creationId xmlns:a16="http://schemas.microsoft.com/office/drawing/2014/main" id="{DE510FDA-D176-553B-1CA5-1CC709F454FD}"/>
              </a:ext>
            </a:extLst>
          </p:cNvPr>
          <p:cNvPicPr>
            <a:picLocks noChangeAspect="1"/>
          </p:cNvPicPr>
          <p:nvPr/>
        </p:nvPicPr>
        <p:blipFill>
          <a:blip r:embed="rId3"/>
          <a:stretch>
            <a:fillRect/>
          </a:stretch>
        </p:blipFill>
        <p:spPr>
          <a:xfrm>
            <a:off x="1489550" y="2198249"/>
            <a:ext cx="9212900" cy="4572000"/>
          </a:xfrm>
          <a:prstGeom prst="rect">
            <a:avLst/>
          </a:prstGeom>
        </p:spPr>
      </p:pic>
    </p:spTree>
    <p:extLst>
      <p:ext uri="{BB962C8B-B14F-4D97-AF65-F5344CB8AC3E}">
        <p14:creationId xmlns:p14="http://schemas.microsoft.com/office/powerpoint/2010/main" val="3834757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4CBD8-69BA-62D5-5E78-12B4F9170AE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99603D8-D086-C916-8B02-1DDF7FD24CCE}"/>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FE9439F1-6E5A-0A31-8834-BF67F5DCC78F}"/>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EAAE31A4-CE2D-E7A5-DD4E-707CDA1FEC79}"/>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D2A8FA1A-4360-978C-F968-B15D86F8D325}"/>
              </a:ext>
            </a:extLst>
          </p:cNvPr>
          <p:cNvSpPr txBox="1"/>
          <p:nvPr/>
        </p:nvSpPr>
        <p:spPr>
          <a:xfrm>
            <a:off x="1289342" y="988884"/>
            <a:ext cx="8270294" cy="411788"/>
          </a:xfrm>
          <a:prstGeom prst="rect">
            <a:avLst/>
          </a:prstGeom>
          <a:noFill/>
          <a:ln cap="sq">
            <a:noFill/>
          </a:ln>
          <a:effectLst/>
        </p:spPr>
        <p:txBody>
          <a:bodyPr vert="horz" wrap="square" lIns="0" tIns="0" rIns="0" bIns="0" rtlCol="0" anchor="b"/>
          <a:lstStyle>
            <a:defPPr>
              <a:defRPr lang="en-US"/>
            </a:defPPr>
            <a:lvl1pPr>
              <a:lnSpc>
                <a:spcPct val="130000"/>
              </a:lnSpc>
              <a:defRPr kumimoji="1"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Biểu đồ phân bố số lượng xe theo từng loại nhiên liệu (2000 – 2020)</a:t>
            </a:r>
            <a:endParaRPr lang="zh-CN" altLang="en-US"/>
          </a:p>
        </p:txBody>
      </p:sp>
      <p:sp>
        <p:nvSpPr>
          <p:cNvPr id="7" name="标题 1">
            <a:extLst>
              <a:ext uri="{FF2B5EF4-FFF2-40B4-BE49-F238E27FC236}">
                <a16:creationId xmlns:a16="http://schemas.microsoft.com/office/drawing/2014/main" id="{EB5F5A3F-0DED-5447-08A2-0AD3437A809D}"/>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56749EBF-E65B-F02F-1EA3-14E95E7E3166}"/>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EEF20A57-DC51-C613-91A5-B5F981176936}"/>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of blue and white bars&#10;&#10;AI-generated content may be incorrect.">
            <a:extLst>
              <a:ext uri="{FF2B5EF4-FFF2-40B4-BE49-F238E27FC236}">
                <a16:creationId xmlns:a16="http://schemas.microsoft.com/office/drawing/2014/main" id="{7C0D4579-AD50-01FB-A988-761701A5439B}"/>
              </a:ext>
            </a:extLst>
          </p:cNvPr>
          <p:cNvPicPr>
            <a:picLocks noChangeAspect="1"/>
          </p:cNvPicPr>
          <p:nvPr/>
        </p:nvPicPr>
        <p:blipFill>
          <a:blip r:embed="rId3"/>
          <a:stretch>
            <a:fillRect/>
          </a:stretch>
        </p:blipFill>
        <p:spPr>
          <a:xfrm>
            <a:off x="1229443" y="1538406"/>
            <a:ext cx="5943600" cy="2524760"/>
          </a:xfrm>
          <a:prstGeom prst="rect">
            <a:avLst/>
          </a:prstGeom>
        </p:spPr>
      </p:pic>
      <p:pic>
        <p:nvPicPr>
          <p:cNvPr id="12" name="Picture 11" descr="A graph of a number of bars&#10;&#10;AI-generated content may be incorrect.">
            <a:extLst>
              <a:ext uri="{FF2B5EF4-FFF2-40B4-BE49-F238E27FC236}">
                <a16:creationId xmlns:a16="http://schemas.microsoft.com/office/drawing/2014/main" id="{B2482DB2-6782-F492-4290-FE3C9B5C06A8}"/>
              </a:ext>
            </a:extLst>
          </p:cNvPr>
          <p:cNvPicPr>
            <a:picLocks noChangeAspect="1"/>
          </p:cNvPicPr>
          <p:nvPr/>
        </p:nvPicPr>
        <p:blipFill>
          <a:blip r:embed="rId4"/>
          <a:stretch>
            <a:fillRect/>
          </a:stretch>
        </p:blipFill>
        <p:spPr>
          <a:xfrm>
            <a:off x="1321643" y="4195505"/>
            <a:ext cx="5943600" cy="2524760"/>
          </a:xfrm>
          <a:prstGeom prst="rect">
            <a:avLst/>
          </a:prstGeom>
        </p:spPr>
      </p:pic>
      <p:sp>
        <p:nvSpPr>
          <p:cNvPr id="13" name="标题 1">
            <a:extLst>
              <a:ext uri="{FF2B5EF4-FFF2-40B4-BE49-F238E27FC236}">
                <a16:creationId xmlns:a16="http://schemas.microsoft.com/office/drawing/2014/main" id="{F600BD1D-E387-B874-9752-F2467D072BBB}"/>
              </a:ext>
            </a:extLst>
          </p:cNvPr>
          <p:cNvSpPr txBox="1"/>
          <p:nvPr/>
        </p:nvSpPr>
        <p:spPr>
          <a:xfrm>
            <a:off x="8064927" y="1756341"/>
            <a:ext cx="3522470" cy="2988046"/>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Qua biểu đồ ta có thể thấy các xe được từ năm 2000 đến năm 2010 và từ 2018 đến 2020 đa phần các xe cũ đều xử dụng nguyên liệu là Petrol nhưng trong các năm 2011 đến năm 2017 có sự bùng nổ về số lượng xe cũ sử dụng nguyên liệu Diesel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330152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 y="0"/>
            <a:ext cx="12192000" cy="6858000"/>
          </a:xfrm>
          <a:prstGeom prst="rect">
            <a:avLst/>
          </a:prstGeom>
          <a:gradFill>
            <a:gsLst>
              <a:gs pos="0">
                <a:schemeClr val="accent1">
                  <a:alpha val="68000"/>
                </a:schemeClr>
              </a:gs>
              <a:gs pos="49000">
                <a:schemeClr val="accent1">
                  <a:lumMod val="60000"/>
                  <a:lumOff val="40000"/>
                  <a:alpha val="5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78746" y="302175"/>
            <a:ext cx="5849851" cy="769441"/>
          </a:xfrm>
          <a:prstGeom prst="rect">
            <a:avLst/>
          </a:prstGeom>
          <a:noFill/>
          <a:ln>
            <a:noFill/>
          </a:ln>
        </p:spPr>
        <p:txBody>
          <a:bodyPr vert="horz" wrap="square" lIns="91440" tIns="45720" rIns="91440" bIns="45720" rtlCol="0" anchor="t"/>
          <a:lstStyle/>
          <a:p>
            <a:pPr algn="l">
              <a:lnSpc>
                <a:spcPct val="110000"/>
              </a:lnSpc>
            </a:pPr>
            <a:r>
              <a:rPr kumimoji="1" lang="en-US" altLang="zh-CN" sz="4400" dirty="0">
                <a:ln w="12700">
                  <a:noFill/>
                </a:ln>
                <a:solidFill>
                  <a:srgbClr val="91C5FF">
                    <a:alpha val="100000"/>
                  </a:srgbClr>
                </a:solidFill>
                <a:latin typeface="Arial Bold" panose="020B0704020202020204" pitchFamily="34" charset="0"/>
                <a:ea typeface="OPPOSans R"/>
                <a:cs typeface="Arial Bold" panose="020B0704020202020204" pitchFamily="34" charset="0"/>
              </a:rPr>
              <a:t>MỤC LỤC</a:t>
            </a:r>
            <a:endParaRPr kumimoji="1" lang="zh-CN" altLang="en-US" dirty="0">
              <a:latin typeface="Arial Bold" panose="020B0704020202020204" pitchFamily="34" charset="0"/>
              <a:cs typeface="Arial Bold" panose="020B0704020202020204" pitchFamily="34" charset="0"/>
            </a:endParaRPr>
          </a:p>
        </p:txBody>
      </p:sp>
      <p:sp>
        <p:nvSpPr>
          <p:cNvPr id="6" name="标题 1"/>
          <p:cNvSpPr txBox="1"/>
          <p:nvPr/>
        </p:nvSpPr>
        <p:spPr>
          <a:xfrm>
            <a:off x="678747" y="2338950"/>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10301" y="2086218"/>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2388918" y="2086218"/>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232769" y="1185719"/>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1336372" y="1494061"/>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01</a:t>
            </a:r>
            <a:endParaRPr kumimoji="1" lang="zh-CN" altLang="en-US"/>
          </a:p>
        </p:txBody>
      </p:sp>
      <p:sp>
        <p:nvSpPr>
          <p:cNvPr id="11" name="标题 1"/>
          <p:cNvSpPr txBox="1"/>
          <p:nvPr/>
        </p:nvSpPr>
        <p:spPr>
          <a:xfrm>
            <a:off x="836727" y="2799720"/>
            <a:ext cx="2163290" cy="822059"/>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Lý do chọn đề tài</a:t>
            </a:r>
            <a:endParaRPr kumimoji="1" lang="zh-CN" altLang="en-US">
              <a:latin typeface="Arial Bold" panose="020B0704020202020204" pitchFamily="34" charset="0"/>
              <a:cs typeface="Arial Bold" panose="020B0704020202020204" pitchFamily="34" charset="0"/>
            </a:endParaRPr>
          </a:p>
        </p:txBody>
      </p:sp>
      <p:sp>
        <p:nvSpPr>
          <p:cNvPr id="12" name="标题 1"/>
          <p:cNvSpPr txBox="1"/>
          <p:nvPr/>
        </p:nvSpPr>
        <p:spPr>
          <a:xfrm>
            <a:off x="3461099" y="2338950"/>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792653" y="2086218"/>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5171270" y="2086218"/>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4015121" y="1185719"/>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4133827" y="1494061"/>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02</a:t>
            </a:r>
            <a:endParaRPr kumimoji="1" lang="zh-CN" altLang="en-US"/>
          </a:p>
        </p:txBody>
      </p:sp>
      <p:sp>
        <p:nvSpPr>
          <p:cNvPr id="17" name="标题 1"/>
          <p:cNvSpPr txBox="1"/>
          <p:nvPr/>
        </p:nvSpPr>
        <p:spPr>
          <a:xfrm>
            <a:off x="3619079" y="2799720"/>
            <a:ext cx="2163290" cy="822059"/>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Giới thiệu về Dataset</a:t>
            </a:r>
            <a:endParaRPr kumimoji="1" lang="zh-CN" altLang="en-US">
              <a:latin typeface="Arial Bold" panose="020B0704020202020204" pitchFamily="34" charset="0"/>
              <a:cs typeface="Arial Bold" panose="020B0704020202020204" pitchFamily="34" charset="0"/>
            </a:endParaRPr>
          </a:p>
        </p:txBody>
      </p:sp>
      <p:sp>
        <p:nvSpPr>
          <p:cNvPr id="18" name="标题 1"/>
          <p:cNvSpPr txBox="1"/>
          <p:nvPr/>
        </p:nvSpPr>
        <p:spPr>
          <a:xfrm>
            <a:off x="6243451" y="2338950"/>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575005" y="2086218"/>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7953622" y="2086218"/>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6797473" y="1185719"/>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6910623" y="1494061"/>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03</a:t>
            </a:r>
            <a:endParaRPr kumimoji="1" lang="zh-CN" altLang="en-US"/>
          </a:p>
        </p:txBody>
      </p:sp>
      <p:sp>
        <p:nvSpPr>
          <p:cNvPr id="23" name="标题 1"/>
          <p:cNvSpPr txBox="1"/>
          <p:nvPr/>
        </p:nvSpPr>
        <p:spPr>
          <a:xfrm>
            <a:off x="6401431" y="2799720"/>
            <a:ext cx="2163290" cy="822059"/>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Tiền xử lý dữ liệu và phân tích khám phá dữ liệu</a:t>
            </a:r>
            <a:endParaRPr kumimoji="1" lang="zh-CN" altLang="en-US">
              <a:latin typeface="Arial Bold" panose="020B0704020202020204" pitchFamily="34" charset="0"/>
              <a:cs typeface="Arial Bold" panose="020B0704020202020204" pitchFamily="34" charset="0"/>
            </a:endParaRPr>
          </a:p>
        </p:txBody>
      </p:sp>
      <p:sp>
        <p:nvSpPr>
          <p:cNvPr id="24" name="标题 1"/>
          <p:cNvSpPr txBox="1"/>
          <p:nvPr/>
        </p:nvSpPr>
        <p:spPr>
          <a:xfrm>
            <a:off x="9025804" y="2338950"/>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9357358" y="2086218"/>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a:off x="10735975" y="2086218"/>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9579826" y="1185719"/>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a:off x="9686916" y="1494061"/>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04</a:t>
            </a:r>
            <a:endParaRPr kumimoji="1" lang="zh-CN" altLang="en-US"/>
          </a:p>
        </p:txBody>
      </p:sp>
      <p:sp>
        <p:nvSpPr>
          <p:cNvPr id="29" name="标题 1"/>
          <p:cNvSpPr txBox="1"/>
          <p:nvPr/>
        </p:nvSpPr>
        <p:spPr>
          <a:xfrm>
            <a:off x="9183784" y="2799720"/>
            <a:ext cx="2163290" cy="822059"/>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Xây dựng mô hình</a:t>
            </a:r>
            <a:endParaRPr kumimoji="1" lang="zh-CN" altLang="en-US">
              <a:latin typeface="Arial Bold" panose="020B0704020202020204" pitchFamily="34" charset="0"/>
              <a:cs typeface="Arial Bold" panose="020B0704020202020204" pitchFamily="34" charset="0"/>
            </a:endParaRPr>
          </a:p>
        </p:txBody>
      </p:sp>
      <p:sp>
        <p:nvSpPr>
          <p:cNvPr id="30" name="标题 1"/>
          <p:cNvSpPr txBox="1"/>
          <p:nvPr/>
        </p:nvSpPr>
        <p:spPr>
          <a:xfrm>
            <a:off x="678746" y="5103669"/>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1010300" y="4850937"/>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2388917" y="4850937"/>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1232768" y="3950438"/>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336372" y="4258780"/>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05</a:t>
            </a:r>
            <a:endParaRPr kumimoji="1" lang="zh-CN" altLang="en-US"/>
          </a:p>
        </p:txBody>
      </p:sp>
      <p:sp>
        <p:nvSpPr>
          <p:cNvPr id="35" name="标题 1"/>
          <p:cNvSpPr txBox="1"/>
          <p:nvPr/>
        </p:nvSpPr>
        <p:spPr>
          <a:xfrm>
            <a:off x="836726" y="5555339"/>
            <a:ext cx="2163290" cy="83116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Đánh giá mô hình</a:t>
            </a:r>
            <a:endParaRPr kumimoji="1" lang="zh-CN" altLang="en-US">
              <a:latin typeface="Arial Bold" panose="020B0704020202020204" pitchFamily="34" charset="0"/>
              <a:cs typeface="Arial Bold" panose="020B0704020202020204" pitchFamily="34" charset="0"/>
            </a:endParaRPr>
          </a:p>
        </p:txBody>
      </p:sp>
      <p:sp>
        <p:nvSpPr>
          <p:cNvPr id="36" name="标题 1"/>
          <p:cNvSpPr txBox="1"/>
          <p:nvPr/>
        </p:nvSpPr>
        <p:spPr>
          <a:xfrm>
            <a:off x="3461098" y="5103669"/>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a:off x="3792652" y="4850937"/>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38" name="标题 1"/>
          <p:cNvSpPr txBox="1"/>
          <p:nvPr/>
        </p:nvSpPr>
        <p:spPr>
          <a:xfrm>
            <a:off x="5171269" y="4850937"/>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4015120" y="3950438"/>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40" name="标题 1"/>
          <p:cNvSpPr txBox="1"/>
          <p:nvPr/>
        </p:nvSpPr>
        <p:spPr>
          <a:xfrm>
            <a:off x="4133826" y="4258780"/>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06</a:t>
            </a:r>
            <a:endParaRPr kumimoji="1" lang="zh-CN" altLang="en-US"/>
          </a:p>
        </p:txBody>
      </p:sp>
      <p:sp>
        <p:nvSpPr>
          <p:cNvPr id="41" name="标题 1"/>
          <p:cNvSpPr txBox="1"/>
          <p:nvPr/>
        </p:nvSpPr>
        <p:spPr>
          <a:xfrm>
            <a:off x="3619078" y="5555339"/>
            <a:ext cx="2163290" cy="831160"/>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Phân tích và đánh giá</a:t>
            </a:r>
            <a:endParaRPr kumimoji="1" lang="zh-CN" altLang="en-US">
              <a:latin typeface="Arial Bold" panose="020B0704020202020204" pitchFamily="34" charset="0"/>
              <a:cs typeface="Arial Bold" panose="020B0704020202020204" pitchFamily="34" charset="0"/>
            </a:endParaRPr>
          </a:p>
        </p:txBody>
      </p:sp>
      <p:sp>
        <p:nvSpPr>
          <p:cNvPr id="42" name="标题 1"/>
          <p:cNvSpPr txBox="1"/>
          <p:nvPr/>
        </p:nvSpPr>
        <p:spPr>
          <a:xfrm>
            <a:off x="6243450" y="5103669"/>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a:off x="6575004" y="4850937"/>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44" name="标题 1"/>
          <p:cNvSpPr txBox="1"/>
          <p:nvPr/>
        </p:nvSpPr>
        <p:spPr>
          <a:xfrm>
            <a:off x="7953621" y="4850937"/>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45" name="标题 1"/>
          <p:cNvSpPr txBox="1"/>
          <p:nvPr/>
        </p:nvSpPr>
        <p:spPr>
          <a:xfrm>
            <a:off x="6797472" y="3950438"/>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46" name="标题 1"/>
          <p:cNvSpPr txBox="1"/>
          <p:nvPr/>
        </p:nvSpPr>
        <p:spPr>
          <a:xfrm>
            <a:off x="6910622" y="4258780"/>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07</a:t>
            </a:r>
            <a:endParaRPr kumimoji="1" lang="zh-CN" altLang="en-US"/>
          </a:p>
        </p:txBody>
      </p:sp>
      <p:sp>
        <p:nvSpPr>
          <p:cNvPr id="47" name="标题 1"/>
          <p:cNvSpPr txBox="1"/>
          <p:nvPr/>
        </p:nvSpPr>
        <p:spPr>
          <a:xfrm>
            <a:off x="6401430" y="5555339"/>
            <a:ext cx="2163290" cy="831160"/>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Kết luận và hướng tương lai</a:t>
            </a:r>
            <a:endParaRPr kumimoji="1" lang="zh-CN" altLang="en-US">
              <a:latin typeface="Arial Bold" panose="020B0704020202020204" pitchFamily="34" charset="0"/>
              <a:cs typeface="Arial Bold" panose="020B0704020202020204" pitchFamily="34" charset="0"/>
            </a:endParaRPr>
          </a:p>
        </p:txBody>
      </p:sp>
      <p:sp>
        <p:nvSpPr>
          <p:cNvPr id="48" name="标题 1"/>
          <p:cNvSpPr txBox="1"/>
          <p:nvPr/>
        </p:nvSpPr>
        <p:spPr>
          <a:xfrm>
            <a:off x="9025803" y="5103669"/>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9" name="标题 1"/>
          <p:cNvSpPr txBox="1"/>
          <p:nvPr/>
        </p:nvSpPr>
        <p:spPr>
          <a:xfrm>
            <a:off x="9357357" y="4850937"/>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50" name="标题 1"/>
          <p:cNvSpPr txBox="1"/>
          <p:nvPr/>
        </p:nvSpPr>
        <p:spPr>
          <a:xfrm>
            <a:off x="10735974" y="4850937"/>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51" name="标题 1"/>
          <p:cNvSpPr txBox="1"/>
          <p:nvPr/>
        </p:nvSpPr>
        <p:spPr>
          <a:xfrm>
            <a:off x="9579825" y="3950438"/>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52" name="标题 1"/>
          <p:cNvSpPr txBox="1"/>
          <p:nvPr/>
        </p:nvSpPr>
        <p:spPr>
          <a:xfrm>
            <a:off x="9686915" y="4258780"/>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08</a:t>
            </a:r>
            <a:endParaRPr kumimoji="1" lang="zh-CN" altLang="en-US"/>
          </a:p>
        </p:txBody>
      </p:sp>
      <p:sp>
        <p:nvSpPr>
          <p:cNvPr id="53" name="标题 1"/>
          <p:cNvSpPr txBox="1"/>
          <p:nvPr/>
        </p:nvSpPr>
        <p:spPr>
          <a:xfrm>
            <a:off x="9183783" y="5555339"/>
            <a:ext cx="2163290" cy="831160"/>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Tài liệu tham khảo</a:t>
            </a:r>
            <a:endParaRPr kumimoji="1" lang="zh-CN" altLang="en-US">
              <a:latin typeface="Arial Bold" panose="020B0704020202020204" pitchFamily="34" charset="0"/>
              <a:cs typeface="Arial Bold" panose="020B07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06F88-8E18-B565-88D0-F64F6F285E1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A481834-243D-77F1-579E-1211B519CFA1}"/>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081E1751-1126-8294-8F7B-05C3FC4E99AC}"/>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3445FF3B-EBF8-00DE-27E4-3CD6C69C8C17}"/>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7ADC9972-D0BC-1A51-1843-9AB7E5F9D364}"/>
              </a:ext>
            </a:extLst>
          </p:cNvPr>
          <p:cNvSpPr txBox="1"/>
          <p:nvPr/>
        </p:nvSpPr>
        <p:spPr>
          <a:xfrm>
            <a:off x="1289341" y="988884"/>
            <a:ext cx="9383656" cy="411788"/>
          </a:xfrm>
          <a:prstGeom prst="rect">
            <a:avLst/>
          </a:prstGeom>
          <a:noFill/>
          <a:ln cap="sq">
            <a:noFill/>
          </a:ln>
          <a:effectLst/>
        </p:spPr>
        <p:txBody>
          <a:bodyPr vert="horz" wrap="square" lIns="0" tIns="0" rIns="0" bIns="0" rtlCol="0" anchor="b"/>
          <a:lstStyle>
            <a:defPPr>
              <a:defRPr lang="en-US"/>
            </a:defPPr>
            <a:lvl1pPr>
              <a:lnSpc>
                <a:spcPct val="130000"/>
              </a:lnSpc>
              <a:defRPr kumimoji="1"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Biểu đồ phân bố số lượng xe theo từng loại hộp số (2000 – 2020)</a:t>
            </a:r>
            <a:endParaRPr lang="zh-CN" altLang="en-US"/>
          </a:p>
        </p:txBody>
      </p:sp>
      <p:sp>
        <p:nvSpPr>
          <p:cNvPr id="7" name="标题 1">
            <a:extLst>
              <a:ext uri="{FF2B5EF4-FFF2-40B4-BE49-F238E27FC236}">
                <a16:creationId xmlns:a16="http://schemas.microsoft.com/office/drawing/2014/main" id="{005DF738-4A3D-FCA3-C6F7-0020C2B3F52E}"/>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F09C71C3-2F26-F632-122E-745D2BE2EAE5}"/>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D44C1895-FC31-5AFB-4633-4343685730E0}"/>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of blue and white bars&#10;&#10;AI-generated content may be incorrect.">
            <a:extLst>
              <a:ext uri="{FF2B5EF4-FFF2-40B4-BE49-F238E27FC236}">
                <a16:creationId xmlns:a16="http://schemas.microsoft.com/office/drawing/2014/main" id="{DCD74A5C-DCF3-2AC9-BB74-786363BDD60B}"/>
              </a:ext>
            </a:extLst>
          </p:cNvPr>
          <p:cNvPicPr>
            <a:picLocks noChangeAspect="1"/>
          </p:cNvPicPr>
          <p:nvPr/>
        </p:nvPicPr>
        <p:blipFill>
          <a:blip r:embed="rId3"/>
          <a:stretch>
            <a:fillRect/>
          </a:stretch>
        </p:blipFill>
        <p:spPr>
          <a:xfrm>
            <a:off x="752464" y="2077333"/>
            <a:ext cx="10763058" cy="4572000"/>
          </a:xfrm>
          <a:prstGeom prst="rect">
            <a:avLst/>
          </a:prstGeom>
        </p:spPr>
      </p:pic>
      <p:sp>
        <p:nvSpPr>
          <p:cNvPr id="12" name="标题 1">
            <a:extLst>
              <a:ext uri="{FF2B5EF4-FFF2-40B4-BE49-F238E27FC236}">
                <a16:creationId xmlns:a16="http://schemas.microsoft.com/office/drawing/2014/main" id="{4617349F-1EC8-20B5-E099-2F86C87CEC64}"/>
              </a:ext>
            </a:extLst>
          </p:cNvPr>
          <p:cNvSpPr txBox="1"/>
          <p:nvPr/>
        </p:nvSpPr>
        <p:spPr>
          <a:xfrm>
            <a:off x="1289340" y="1419141"/>
            <a:ext cx="10226182" cy="59703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Qua biểu đồ ta có thể thấy đa phần xe cũ đều xử dụng hộp số thủ công và công nghệ hộp số tự động chỉ mới phát triển trong khoảng thời từ năm 2003 trở lại đây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3296177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7981-26E3-B3BC-B005-D4658153D1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ABB7467-82D3-4164-2838-31FCBB98FB94}"/>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78E2F4A2-9A70-460A-CE20-AA69C3818F87}"/>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CCD648B-3320-41B9-BAE8-02634E2857D3}"/>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BB3704B2-71F0-8FD8-FEEE-131FFB0B0CBA}"/>
              </a:ext>
            </a:extLst>
          </p:cNvPr>
          <p:cNvSpPr txBox="1"/>
          <p:nvPr/>
        </p:nvSpPr>
        <p:spPr>
          <a:xfrm>
            <a:off x="1289342" y="988884"/>
            <a:ext cx="9226258" cy="282653"/>
          </a:xfrm>
          <a:prstGeom prst="rect">
            <a:avLst/>
          </a:prstGeom>
          <a:noFill/>
          <a:ln cap="sq">
            <a:noFill/>
          </a:ln>
          <a:effectLst/>
        </p:spPr>
        <p:txBody>
          <a:bodyPr vert="horz" wrap="square" lIns="0" tIns="0" rIns="0" bIns="0" rtlCol="0" anchor="b"/>
          <a:lstStyle>
            <a:defPPr>
              <a:defRPr lang="en-US"/>
            </a:defPPr>
            <a:lvl1pPr>
              <a:lnSpc>
                <a:spcPct val="130000"/>
              </a:lnSpc>
              <a:defRPr kumimoji="1"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Biểu đồ phân bố số lượng xe theo số đời chủ sở hữu (2000 – 2020)</a:t>
            </a:r>
            <a:endParaRPr lang="zh-CN" altLang="en-US"/>
          </a:p>
        </p:txBody>
      </p:sp>
      <p:sp>
        <p:nvSpPr>
          <p:cNvPr id="7" name="标题 1">
            <a:extLst>
              <a:ext uri="{FF2B5EF4-FFF2-40B4-BE49-F238E27FC236}">
                <a16:creationId xmlns:a16="http://schemas.microsoft.com/office/drawing/2014/main" id="{71A9538D-EED0-57A4-FCFF-0E862311453F}"/>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559199BD-DCFD-688D-275F-F796F687C3E8}"/>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3E0DFBE0-5E9D-EE0E-E13B-E35D8D33E5DB}"/>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of a bar graph&#10;&#10;AI-generated content may be incorrect.">
            <a:extLst>
              <a:ext uri="{FF2B5EF4-FFF2-40B4-BE49-F238E27FC236}">
                <a16:creationId xmlns:a16="http://schemas.microsoft.com/office/drawing/2014/main" id="{2B8A767D-A7D7-C55C-ADC9-2A13F9495898}"/>
              </a:ext>
            </a:extLst>
          </p:cNvPr>
          <p:cNvPicPr>
            <a:picLocks noChangeAspect="1"/>
          </p:cNvPicPr>
          <p:nvPr/>
        </p:nvPicPr>
        <p:blipFill>
          <a:blip r:embed="rId3"/>
          <a:stretch>
            <a:fillRect/>
          </a:stretch>
        </p:blipFill>
        <p:spPr>
          <a:xfrm>
            <a:off x="880393" y="1916474"/>
            <a:ext cx="10763058" cy="4572000"/>
          </a:xfrm>
          <a:prstGeom prst="rect">
            <a:avLst/>
          </a:prstGeom>
        </p:spPr>
      </p:pic>
      <p:sp>
        <p:nvSpPr>
          <p:cNvPr id="12" name="标题 1">
            <a:extLst>
              <a:ext uri="{FF2B5EF4-FFF2-40B4-BE49-F238E27FC236}">
                <a16:creationId xmlns:a16="http://schemas.microsoft.com/office/drawing/2014/main" id="{2CC43B0E-F01E-6436-5BF9-F7FC45F577A2}"/>
              </a:ext>
            </a:extLst>
          </p:cNvPr>
          <p:cNvSpPr txBox="1"/>
          <p:nvPr/>
        </p:nvSpPr>
        <p:spPr>
          <a:xfrm>
            <a:off x="1289342" y="1414666"/>
            <a:ext cx="8161956" cy="34167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Biểu đồ cho ta thấy hầu hết các xe đều chỉ mới qua 1 đời chủ sỡ hữu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324685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560E7-DCEF-741F-C25F-EABD3F25E34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99718F9-21FF-FBC7-54CB-3121BBA7898D}"/>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33CAFF07-ECA3-96EC-CD82-D980F2E43076}"/>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E4CCF53B-653F-FB0C-57E7-DB6B1607AE96}"/>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A10BB217-47CC-DBFC-AAFE-B7CC9C52520E}"/>
              </a:ext>
            </a:extLst>
          </p:cNvPr>
          <p:cNvSpPr txBox="1"/>
          <p:nvPr/>
        </p:nvSpPr>
        <p:spPr>
          <a:xfrm>
            <a:off x="1289341" y="988884"/>
            <a:ext cx="10335707" cy="558064"/>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thống kê số lượng xe của các hãng phổ biến theo năm sản xuất (2000 – 2020)</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5690D4A3-819D-1DDA-4772-7B20E31755FA}"/>
              </a:ext>
            </a:extLst>
          </p:cNvPr>
          <p:cNvSpPr txBox="1"/>
          <p:nvPr/>
        </p:nvSpPr>
        <p:spPr>
          <a:xfrm>
            <a:off x="8772061" y="2203663"/>
            <a:ext cx="3323752" cy="251074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thấy được sự thống trị của 2 hang xe Maruti và Hyundai trong thị trường xe cũ nói riêng và thì trường xe ở ấn độ nói chung</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18D197C4-83E6-0C1D-92A8-CAADBBFFA1AB}"/>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42C8CB68-423D-B769-EAD8-97689CC359F8}"/>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E5C1CFA2-FF81-857B-DEB0-E93DC382D209}"/>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with different colored lines&#10;&#10;AI-generated content may be incorrect.">
            <a:extLst>
              <a:ext uri="{FF2B5EF4-FFF2-40B4-BE49-F238E27FC236}">
                <a16:creationId xmlns:a16="http://schemas.microsoft.com/office/drawing/2014/main" id="{01EE916B-1B5F-C8E4-2BA4-7F69AA2FC7B9}"/>
              </a:ext>
            </a:extLst>
          </p:cNvPr>
          <p:cNvPicPr>
            <a:picLocks noChangeAspect="1"/>
          </p:cNvPicPr>
          <p:nvPr/>
        </p:nvPicPr>
        <p:blipFill>
          <a:blip r:embed="rId3"/>
          <a:stretch>
            <a:fillRect/>
          </a:stretch>
        </p:blipFill>
        <p:spPr>
          <a:xfrm>
            <a:off x="615237" y="1916474"/>
            <a:ext cx="8060637" cy="4572000"/>
          </a:xfrm>
          <a:prstGeom prst="rect">
            <a:avLst/>
          </a:prstGeom>
        </p:spPr>
      </p:pic>
    </p:spTree>
    <p:extLst>
      <p:ext uri="{BB962C8B-B14F-4D97-AF65-F5344CB8AC3E}">
        <p14:creationId xmlns:p14="http://schemas.microsoft.com/office/powerpoint/2010/main" val="3349055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3F3B0-FD11-6CA1-919F-3926F4EE88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E361E4E-3DBE-A617-B73E-2CAAA6ED940A}"/>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A0878A09-7905-DB70-E8FA-D007F5B67F36}"/>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FC8F84AC-55EA-CCEC-A804-4F631D0D685D}"/>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5D581B69-C43B-51CE-71D5-3553E2F551F5}"/>
              </a:ext>
            </a:extLst>
          </p:cNvPr>
          <p:cNvSpPr txBox="1"/>
          <p:nvPr/>
        </p:nvSpPr>
        <p:spPr>
          <a:xfrm>
            <a:off x="1289342" y="988884"/>
            <a:ext cx="6211378" cy="329406"/>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phân tích giá bán theo năm</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06745434-15C2-E091-42AF-87919821E6A5}"/>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451262D3-DB2E-6240-4054-DB4498A1CA3A}"/>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BDC2339C-CD3D-A0AB-B0C1-75152736618E}"/>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oup of different colored bars&#10;&#10;AI-generated content may be incorrect.">
            <a:extLst>
              <a:ext uri="{FF2B5EF4-FFF2-40B4-BE49-F238E27FC236}">
                <a16:creationId xmlns:a16="http://schemas.microsoft.com/office/drawing/2014/main" id="{8C553582-559D-AEB9-E341-7ABA4A6C22D7}"/>
              </a:ext>
            </a:extLst>
          </p:cNvPr>
          <p:cNvPicPr>
            <a:picLocks noChangeAspect="1"/>
          </p:cNvPicPr>
          <p:nvPr/>
        </p:nvPicPr>
        <p:blipFill>
          <a:blip r:embed="rId3"/>
          <a:stretch>
            <a:fillRect/>
          </a:stretch>
        </p:blipFill>
        <p:spPr>
          <a:xfrm>
            <a:off x="660400" y="1646646"/>
            <a:ext cx="7375719" cy="4572000"/>
          </a:xfrm>
          <a:prstGeom prst="rect">
            <a:avLst/>
          </a:prstGeom>
        </p:spPr>
      </p:pic>
      <p:sp>
        <p:nvSpPr>
          <p:cNvPr id="12" name="标题 1">
            <a:extLst>
              <a:ext uri="{FF2B5EF4-FFF2-40B4-BE49-F238E27FC236}">
                <a16:creationId xmlns:a16="http://schemas.microsoft.com/office/drawing/2014/main" id="{CC530DD3-2F24-F3FC-E161-C0440B4069A6}"/>
              </a:ext>
            </a:extLst>
          </p:cNvPr>
          <p:cNvSpPr txBox="1"/>
          <p:nvPr/>
        </p:nvSpPr>
        <p:spPr>
          <a:xfrm>
            <a:off x="8133143" y="1225589"/>
            <a:ext cx="3797320" cy="240355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Qua biểu đồ cho ta thấy giá xe cũ được sản xuất càng gần thời gia thu thập dữ liệu thì càng cao nhưng ở ngưỡng năm 2019 có sự tăng đột biến gấp 1.5 lần giá xe trung bình năm 2018</a:t>
            </a:r>
            <a:endParaRPr kumimoji="1" lang="zh-CN" altLang="en-US" sz="1600">
              <a:ln w="12700">
                <a:noFill/>
              </a:ln>
              <a:solidFill>
                <a:srgbClr val="000000">
                  <a:alpha val="100000"/>
                </a:srgbClr>
              </a:solidFill>
              <a:latin typeface="Arial "/>
              <a:ea typeface="Source Han Sans"/>
            </a:endParaRPr>
          </a:p>
        </p:txBody>
      </p:sp>
      <p:sp>
        <p:nvSpPr>
          <p:cNvPr id="14" name="标题 1">
            <a:extLst>
              <a:ext uri="{FF2B5EF4-FFF2-40B4-BE49-F238E27FC236}">
                <a16:creationId xmlns:a16="http://schemas.microsoft.com/office/drawing/2014/main" id="{F45CBEB4-85CC-AAAE-078F-1B5ED1F460BE}"/>
              </a:ext>
            </a:extLst>
          </p:cNvPr>
          <p:cNvSpPr txBox="1"/>
          <p:nvPr/>
        </p:nvSpPr>
        <p:spPr>
          <a:xfrm>
            <a:off x="8133143" y="3768501"/>
            <a:ext cx="3797320" cy="2720714"/>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Lý do: vào 4/2019 thì tiêu chuẩn về khí thải BS – VI đã được áp dụng cho tất cả các xe ở Ấn Độ điều này dẫn đến việc các giá xe được sản xuất từ năm 2018 trở về trước giảm mạnh do đa phần ko đáp ứng được các tiêu chuẩn còn các xe được sản xuất trong năm 2019 trơ đi thì tăng cao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1892893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6882-2F88-0E48-702F-DFD46C98C7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E4E72D7-E05E-7A72-2368-004066EC0B2D}"/>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CF187D18-E76D-B932-9921-999530B479B2}"/>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118389B3-C8A4-08E6-D32A-4F6211FD07CB}"/>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09E410A1-76DA-CCA8-718B-5B5E01998BB3}"/>
              </a:ext>
            </a:extLst>
          </p:cNvPr>
          <p:cNvSpPr txBox="1"/>
          <p:nvPr/>
        </p:nvSpPr>
        <p:spPr>
          <a:xfrm>
            <a:off x="1289342" y="988883"/>
            <a:ext cx="8978920" cy="4319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phân tích quãng đường đã đi theo năm (2000 – 2020)</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7341C02D-6A6D-8093-376E-69B59A6C7000}"/>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E2508423-929E-EBAB-FCED-390DCE72B189}"/>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D5BCA8ED-D2AF-9E02-10F0-92D39040A92D}"/>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oup of colored bars&#10;&#10;AI-generated content may be incorrect.">
            <a:extLst>
              <a:ext uri="{FF2B5EF4-FFF2-40B4-BE49-F238E27FC236}">
                <a16:creationId xmlns:a16="http://schemas.microsoft.com/office/drawing/2014/main" id="{84637F89-110B-8147-A2A4-C670B99A4909}"/>
              </a:ext>
            </a:extLst>
          </p:cNvPr>
          <p:cNvPicPr>
            <a:picLocks noChangeAspect="1"/>
          </p:cNvPicPr>
          <p:nvPr/>
        </p:nvPicPr>
        <p:blipFill>
          <a:blip r:embed="rId3"/>
          <a:stretch>
            <a:fillRect/>
          </a:stretch>
        </p:blipFill>
        <p:spPr>
          <a:xfrm>
            <a:off x="2408140" y="1756341"/>
            <a:ext cx="7375719" cy="4572000"/>
          </a:xfrm>
          <a:prstGeom prst="rect">
            <a:avLst/>
          </a:prstGeom>
        </p:spPr>
      </p:pic>
    </p:spTree>
    <p:extLst>
      <p:ext uri="{BB962C8B-B14F-4D97-AF65-F5344CB8AC3E}">
        <p14:creationId xmlns:p14="http://schemas.microsoft.com/office/powerpoint/2010/main" val="1289598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27409-D73F-F781-E9D7-297268926F8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B301D3-6445-EFAD-A38D-71558810F6BB}"/>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B0C8E46B-C45F-E665-C098-2D0E45F6EC45}"/>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2B971EFC-A5D1-B98D-095A-B17280D0D4C1}"/>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5538A3B3-ED34-3D39-09CB-E5BD4509BFBF}"/>
              </a:ext>
            </a:extLst>
          </p:cNvPr>
          <p:cNvSpPr txBox="1"/>
          <p:nvPr/>
        </p:nvSpPr>
        <p:spPr>
          <a:xfrm>
            <a:off x="1289342" y="988884"/>
            <a:ext cx="9698448" cy="411788"/>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phân tích mức tiêu hao nhiên liệu (km/l) theo năm (2000 – 2020)</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68C105EE-EB0C-38D3-B439-E1A41D86B281}"/>
              </a:ext>
            </a:extLst>
          </p:cNvPr>
          <p:cNvSpPr txBox="1"/>
          <p:nvPr/>
        </p:nvSpPr>
        <p:spPr>
          <a:xfrm>
            <a:off x="8097792" y="2346622"/>
            <a:ext cx="3759428" cy="1715712"/>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nhân ra mức tiêu hao nhiên liệu giảm dần theo thời gian cho thấy sự phát triển trong việc sản xuất động cơ nhằm tối ưu hóa việc sử dung nhiên liệu</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89C28DBF-6630-147D-666F-2BAB6DDE4636}"/>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CF9A4743-0C00-8EC1-7442-A41FBA0F92F5}"/>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28A56ACE-77E6-63DE-28BD-312713503447}"/>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oup of colored bars&#10;&#10;AI-generated content may be incorrect.">
            <a:extLst>
              <a:ext uri="{FF2B5EF4-FFF2-40B4-BE49-F238E27FC236}">
                <a16:creationId xmlns:a16="http://schemas.microsoft.com/office/drawing/2014/main" id="{8E31C798-5D0C-E484-6B62-48B509274811}"/>
              </a:ext>
            </a:extLst>
          </p:cNvPr>
          <p:cNvPicPr>
            <a:picLocks noChangeAspect="1"/>
          </p:cNvPicPr>
          <p:nvPr/>
        </p:nvPicPr>
        <p:blipFill>
          <a:blip r:embed="rId3"/>
          <a:stretch>
            <a:fillRect/>
          </a:stretch>
        </p:blipFill>
        <p:spPr>
          <a:xfrm>
            <a:off x="566951" y="1851643"/>
            <a:ext cx="7375719" cy="4572000"/>
          </a:xfrm>
          <a:prstGeom prst="rect">
            <a:avLst/>
          </a:prstGeom>
        </p:spPr>
      </p:pic>
    </p:spTree>
    <p:extLst>
      <p:ext uri="{BB962C8B-B14F-4D97-AF65-F5344CB8AC3E}">
        <p14:creationId xmlns:p14="http://schemas.microsoft.com/office/powerpoint/2010/main" val="407964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2B6EC-5E48-3091-81F7-4FE22F31DE9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E6FAB2B-F145-8574-EB9F-BE08CE7FE4D8}"/>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B46A80A0-D36C-146B-9772-E96048148E2C}"/>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B902C869-7365-4C63-244E-67ADD7B4332C}"/>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73F9336B-D52A-6EBF-55AE-EB1FC99AB230}"/>
              </a:ext>
            </a:extLst>
          </p:cNvPr>
          <p:cNvSpPr txBox="1"/>
          <p:nvPr/>
        </p:nvSpPr>
        <p:spPr>
          <a:xfrm>
            <a:off x="1289342" y="988884"/>
            <a:ext cx="7640902" cy="411788"/>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Biều đồ phân tích dung tích động cơ theo năm (2000 – 2020)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FB9EDF0C-5E7B-DFF2-A379-6017FFEB9A67}"/>
              </a:ext>
            </a:extLst>
          </p:cNvPr>
          <p:cNvSpPr txBox="1"/>
          <p:nvPr/>
        </p:nvSpPr>
        <p:spPr>
          <a:xfrm>
            <a:off x="8004747" y="2143593"/>
            <a:ext cx="4130801" cy="4300652"/>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nhận thấy</a:t>
            </a:r>
          </a:p>
          <a:p>
            <a:pPr algn="l">
              <a:lnSpc>
                <a:spcPct val="150000"/>
              </a:lnSpc>
            </a:pPr>
            <a:r>
              <a:rPr kumimoji="1" lang="en-US" altLang="zh-CN" sz="1600">
                <a:ln w="12700">
                  <a:noFill/>
                </a:ln>
                <a:solidFill>
                  <a:srgbClr val="000000">
                    <a:alpha val="100000"/>
                  </a:srgbClr>
                </a:solidFill>
                <a:latin typeface="Arial "/>
                <a:ea typeface="Source Han Sans"/>
              </a:rPr>
              <a:t>+ </a:t>
            </a:r>
            <a:r>
              <a:rPr kumimoji="1" lang="vi-VN" altLang="zh-CN" sz="1600">
                <a:ln w="12700">
                  <a:noFill/>
                </a:ln>
                <a:solidFill>
                  <a:srgbClr val="000000">
                    <a:alpha val="100000"/>
                  </a:srgbClr>
                </a:solidFill>
                <a:latin typeface="Arial "/>
                <a:ea typeface="Source Han Sans"/>
              </a:rPr>
              <a:t>Dung tích động cơ xe tăng mạnh giai đoạn 2000–2010, sau đó có xu hướng giảm nhẹ.</a:t>
            </a:r>
          </a:p>
          <a:p>
            <a:pPr algn="l">
              <a:lnSpc>
                <a:spcPct val="150000"/>
              </a:lnSpc>
            </a:pPr>
            <a:r>
              <a:rPr kumimoji="1" lang="en-US" altLang="zh-CN" sz="1600">
                <a:ln w="12700">
                  <a:noFill/>
                </a:ln>
                <a:solidFill>
                  <a:srgbClr val="000000">
                    <a:alpha val="100000"/>
                  </a:srgbClr>
                </a:solidFill>
                <a:latin typeface="Arial "/>
                <a:ea typeface="Source Han Sans"/>
              </a:rPr>
              <a:t>+ </a:t>
            </a:r>
            <a:r>
              <a:rPr kumimoji="1" lang="vi-VN" altLang="zh-CN" sz="1600">
                <a:ln w="12700">
                  <a:noFill/>
                </a:ln>
                <a:solidFill>
                  <a:srgbClr val="000000">
                    <a:alpha val="100000"/>
                  </a:srgbClr>
                </a:solidFill>
                <a:latin typeface="Arial "/>
                <a:ea typeface="Source Han Sans"/>
              </a:rPr>
              <a:t>Mode tăng rõ rệt sau 2010: xe tầm trung trở thành xu hướng phổ biến.</a:t>
            </a:r>
          </a:p>
          <a:p>
            <a:pPr algn="l">
              <a:lnSpc>
                <a:spcPct val="150000"/>
              </a:lnSpc>
            </a:pPr>
            <a:r>
              <a:rPr kumimoji="1" lang="en-US" altLang="zh-CN" sz="1600">
                <a:ln w="12700">
                  <a:noFill/>
                </a:ln>
                <a:solidFill>
                  <a:srgbClr val="000000">
                    <a:alpha val="100000"/>
                  </a:srgbClr>
                </a:solidFill>
                <a:latin typeface="Arial "/>
                <a:ea typeface="Source Han Sans"/>
              </a:rPr>
              <a:t>+ </a:t>
            </a:r>
            <a:r>
              <a:rPr kumimoji="1" lang="vi-VN" altLang="zh-CN" sz="1600">
                <a:ln w="12700">
                  <a:noFill/>
                </a:ln>
                <a:solidFill>
                  <a:srgbClr val="000000">
                    <a:alpha val="100000"/>
                  </a:srgbClr>
                </a:solidFill>
                <a:latin typeface="Arial "/>
                <a:ea typeface="Source Han Sans"/>
              </a:rPr>
              <a:t>Có dấu hiệu phân khúc xe cỡ nhỏ mở rộng 2009–2019, rồi thu hẹp vào 2020.</a:t>
            </a:r>
          </a:p>
          <a:p>
            <a:pPr algn="l">
              <a:lnSpc>
                <a:spcPct val="150000"/>
              </a:lnSpc>
            </a:pPr>
            <a:r>
              <a:rPr kumimoji="1" lang="en-US" altLang="zh-CN" sz="1600">
                <a:ln w="12700">
                  <a:noFill/>
                </a:ln>
                <a:solidFill>
                  <a:srgbClr val="000000">
                    <a:alpha val="100000"/>
                  </a:srgbClr>
                </a:solidFill>
                <a:latin typeface="Arial "/>
                <a:ea typeface="Source Han Sans"/>
              </a:rPr>
              <a:t>+ </a:t>
            </a:r>
            <a:r>
              <a:rPr kumimoji="1" lang="vi-VN" altLang="zh-CN" sz="1600">
                <a:ln w="12700">
                  <a:noFill/>
                </a:ln>
                <a:solidFill>
                  <a:srgbClr val="000000">
                    <a:alpha val="100000"/>
                  </a:srgbClr>
                </a:solidFill>
                <a:latin typeface="Arial "/>
                <a:ea typeface="Source Han Sans"/>
              </a:rPr>
              <a:t>Xe động cơ cực lớn xuất hiện rải rác một số năm nhưng không phổ biến.</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9E6ADEE6-D1AC-24E3-BA59-1318904AE99E}"/>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3A393531-2E8A-D8E3-9B3C-00313658AECA}"/>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5593E8ED-908F-0F78-3C48-992B1BEB9C91}"/>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oup of colored bars&#10;&#10;AI-generated content may be incorrect.">
            <a:extLst>
              <a:ext uri="{FF2B5EF4-FFF2-40B4-BE49-F238E27FC236}">
                <a16:creationId xmlns:a16="http://schemas.microsoft.com/office/drawing/2014/main" id="{7F6C2D6C-CF93-F87E-04D5-0B4F30302394}"/>
              </a:ext>
            </a:extLst>
          </p:cNvPr>
          <p:cNvPicPr>
            <a:picLocks noChangeAspect="1"/>
          </p:cNvPicPr>
          <p:nvPr/>
        </p:nvPicPr>
        <p:blipFill>
          <a:blip r:embed="rId3"/>
          <a:stretch>
            <a:fillRect/>
          </a:stretch>
        </p:blipFill>
        <p:spPr>
          <a:xfrm>
            <a:off x="478990" y="2021170"/>
            <a:ext cx="7375719" cy="4572000"/>
          </a:xfrm>
          <a:prstGeom prst="rect">
            <a:avLst/>
          </a:prstGeom>
        </p:spPr>
      </p:pic>
    </p:spTree>
    <p:extLst>
      <p:ext uri="{BB962C8B-B14F-4D97-AF65-F5344CB8AC3E}">
        <p14:creationId xmlns:p14="http://schemas.microsoft.com/office/powerpoint/2010/main" val="197850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9F602-96AD-DC82-A061-48E8C129C6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A78F51-9EE5-8227-80C5-AE9871E0A04E}"/>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0F9AE83D-F704-12EA-DF48-1A335A2401B3}"/>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1CE111C6-D68F-33C4-C582-E38F055CC1C1}"/>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831036B1-9DB5-4C63-800D-B820BADB72A4}"/>
              </a:ext>
            </a:extLst>
          </p:cNvPr>
          <p:cNvSpPr txBox="1"/>
          <p:nvPr/>
        </p:nvSpPr>
        <p:spPr>
          <a:xfrm>
            <a:off x="1289342" y="988884"/>
            <a:ext cx="7640902" cy="411788"/>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Biều đồ phân tích công suất tối đa theo năm (2000 – 2020)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A8FF4D93-B8A5-A284-5391-9271CB897621}"/>
              </a:ext>
            </a:extLst>
          </p:cNvPr>
          <p:cNvSpPr txBox="1"/>
          <p:nvPr/>
        </p:nvSpPr>
        <p:spPr>
          <a:xfrm>
            <a:off x="8205986" y="2287592"/>
            <a:ext cx="3816145" cy="4305577"/>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rút ra một số nhận xét sau:</a:t>
            </a:r>
          </a:p>
          <a:p>
            <a:pPr algn="l">
              <a:lnSpc>
                <a:spcPct val="150000"/>
              </a:lnSpc>
            </a:pPr>
            <a:r>
              <a:rPr kumimoji="1" lang="en-US" altLang="zh-CN" sz="1600">
                <a:ln w="12700">
                  <a:noFill/>
                </a:ln>
                <a:solidFill>
                  <a:srgbClr val="000000">
                    <a:alpha val="100000"/>
                  </a:srgbClr>
                </a:solidFill>
                <a:latin typeface="Arial "/>
                <a:ea typeface="Source Han Sans"/>
              </a:rPr>
              <a:t>+ Công suất của xe tăng mạnh trong khoảng từ năm 2000 – 2010, từ năm 2010 đến 2018 có sự biến động nhẹ, năm 2019 tăng mạnh</a:t>
            </a:r>
          </a:p>
          <a:p>
            <a:pPr algn="l">
              <a:lnSpc>
                <a:spcPct val="150000"/>
              </a:lnSpc>
            </a:pPr>
            <a:r>
              <a:rPr kumimoji="1" lang="en-US" altLang="zh-CN" sz="1600">
                <a:ln w="12700">
                  <a:noFill/>
                </a:ln>
                <a:solidFill>
                  <a:srgbClr val="000000">
                    <a:alpha val="100000"/>
                  </a:srgbClr>
                </a:solidFill>
                <a:latin typeface="Arial "/>
                <a:ea typeface="Source Han Sans"/>
              </a:rPr>
              <a:t>+ Xe cũ có công suất lớn vẫn xuất hiện nhưng với số lượng hạn chế </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350D3FBF-66FC-E48F-6CFB-B3928841D6BE}"/>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9510BDFA-2D57-4C31-0968-0D86CCB0000F}"/>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B28AF211-726D-96AA-CA1E-F4A263B7A77D}"/>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oup of colored bars&#10;&#10;AI-generated content may be incorrect.">
            <a:extLst>
              <a:ext uri="{FF2B5EF4-FFF2-40B4-BE49-F238E27FC236}">
                <a16:creationId xmlns:a16="http://schemas.microsoft.com/office/drawing/2014/main" id="{C5785ADE-D6D5-6546-4873-1BDA6EF004F4}"/>
              </a:ext>
            </a:extLst>
          </p:cNvPr>
          <p:cNvPicPr>
            <a:picLocks noChangeAspect="1"/>
          </p:cNvPicPr>
          <p:nvPr/>
        </p:nvPicPr>
        <p:blipFill>
          <a:blip r:embed="rId3"/>
          <a:stretch>
            <a:fillRect/>
          </a:stretch>
        </p:blipFill>
        <p:spPr>
          <a:xfrm>
            <a:off x="660400" y="2021170"/>
            <a:ext cx="7375718" cy="4572000"/>
          </a:xfrm>
          <a:prstGeom prst="rect">
            <a:avLst/>
          </a:prstGeom>
        </p:spPr>
      </p:pic>
    </p:spTree>
    <p:extLst>
      <p:ext uri="{BB962C8B-B14F-4D97-AF65-F5344CB8AC3E}">
        <p14:creationId xmlns:p14="http://schemas.microsoft.com/office/powerpoint/2010/main" val="2957791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F30D6-53E5-269B-83A7-3F4B313A59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E7FA25-598F-58CD-A82F-B5654AB51CCE}"/>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FC6D7D1D-222B-C3A6-CE6F-2CAC17F14701}"/>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7A8FC5A9-A1CA-D671-5A02-649510AEABCE}"/>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352E05E5-32E8-F427-9433-14195BA62032}"/>
              </a:ext>
            </a:extLst>
          </p:cNvPr>
          <p:cNvSpPr txBox="1"/>
          <p:nvPr/>
        </p:nvSpPr>
        <p:spPr>
          <a:xfrm>
            <a:off x="1289342" y="988884"/>
            <a:ext cx="7640902" cy="411788"/>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phân tích số chỗ ngồi của xe theo năm (2000 – 2020)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808857A0-4553-7C9E-E444-EDC1E001C2A6}"/>
              </a:ext>
            </a:extLst>
          </p:cNvPr>
          <p:cNvSpPr txBox="1"/>
          <p:nvPr/>
        </p:nvSpPr>
        <p:spPr>
          <a:xfrm>
            <a:off x="8349709" y="2224927"/>
            <a:ext cx="3470035" cy="4219318"/>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rút ra một số nhận xét sau:</a:t>
            </a:r>
          </a:p>
          <a:p>
            <a:pPr algn="l">
              <a:lnSpc>
                <a:spcPct val="150000"/>
              </a:lnSpc>
            </a:pPr>
            <a:r>
              <a:rPr kumimoji="1" lang="en-US" altLang="zh-CN" sz="1600">
                <a:ln w="12700">
                  <a:noFill/>
                </a:ln>
                <a:solidFill>
                  <a:srgbClr val="000000">
                    <a:alpha val="100000"/>
                  </a:srgbClr>
                </a:solidFill>
                <a:latin typeface="Arial "/>
                <a:ea typeface="Source Han Sans"/>
              </a:rPr>
              <a:t>+ Đa phần các xe cũ đều là xe 5 chỗ</a:t>
            </a:r>
          </a:p>
          <a:p>
            <a:pPr algn="l">
              <a:lnSpc>
                <a:spcPct val="150000"/>
              </a:lnSpc>
            </a:pPr>
            <a:r>
              <a:rPr kumimoji="1" lang="en-US" altLang="zh-CN" sz="1600">
                <a:ln w="12700">
                  <a:noFill/>
                </a:ln>
                <a:solidFill>
                  <a:srgbClr val="000000">
                    <a:alpha val="100000"/>
                  </a:srgbClr>
                </a:solidFill>
                <a:latin typeface="Arial "/>
                <a:ea typeface="Source Han Sans"/>
              </a:rPr>
              <a:t>+ Xe 2 chỗ chỉ xuất hiện tại các xe có năm sản suất từ năm 2010 trở đi</a:t>
            </a:r>
          </a:p>
          <a:p>
            <a:pPr algn="l">
              <a:lnSpc>
                <a:spcPct val="150000"/>
              </a:lnSpc>
            </a:pPr>
            <a:r>
              <a:rPr kumimoji="1" lang="en-US" altLang="zh-CN" sz="1600">
                <a:ln w="12700">
                  <a:noFill/>
                </a:ln>
                <a:solidFill>
                  <a:srgbClr val="000000">
                    <a:alpha val="100000"/>
                  </a:srgbClr>
                </a:solidFill>
                <a:latin typeface="Arial "/>
                <a:ea typeface="Source Han Sans"/>
              </a:rPr>
              <a:t>+ Xe từ 6 chỗ trở lên vẫn xuất hiện nhưng với mật độ không cao</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D50113CB-BF86-1E2B-AC53-8456C0C371EE}"/>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2092C843-2B6F-D96B-0531-66A17EF2E2F3}"/>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494D8774-975F-12F6-3FA1-FA2D1DAD25C6}"/>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oup of colored bars&#10;&#10;AI-generated content may be incorrect.">
            <a:extLst>
              <a:ext uri="{FF2B5EF4-FFF2-40B4-BE49-F238E27FC236}">
                <a16:creationId xmlns:a16="http://schemas.microsoft.com/office/drawing/2014/main" id="{88603363-CF6D-73BF-7E3F-5524678D701C}"/>
              </a:ext>
            </a:extLst>
          </p:cNvPr>
          <p:cNvPicPr>
            <a:picLocks noChangeAspect="1"/>
          </p:cNvPicPr>
          <p:nvPr/>
        </p:nvPicPr>
        <p:blipFill>
          <a:blip r:embed="rId3"/>
          <a:stretch>
            <a:fillRect/>
          </a:stretch>
        </p:blipFill>
        <p:spPr>
          <a:xfrm>
            <a:off x="752464" y="1955518"/>
            <a:ext cx="7375719" cy="4572000"/>
          </a:xfrm>
          <a:prstGeom prst="rect">
            <a:avLst/>
          </a:prstGeom>
        </p:spPr>
      </p:pic>
    </p:spTree>
    <p:extLst>
      <p:ext uri="{BB962C8B-B14F-4D97-AF65-F5344CB8AC3E}">
        <p14:creationId xmlns:p14="http://schemas.microsoft.com/office/powerpoint/2010/main" val="3143971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F3789-F1A0-DACD-B1BB-C31CB17CD6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AE88C6-3E8F-5AFE-286B-A576A6366DC3}"/>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BED668C6-D91A-913F-A459-393575CD7B87}"/>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C4EC0870-9EB5-3BA8-010E-EA1004DC2EED}"/>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FA0F5CBA-8A50-A860-B015-A5D77254CBF1}"/>
              </a:ext>
            </a:extLst>
          </p:cNvPr>
          <p:cNvSpPr txBox="1"/>
          <p:nvPr/>
        </p:nvSpPr>
        <p:spPr>
          <a:xfrm>
            <a:off x="1289341" y="988883"/>
            <a:ext cx="10335708" cy="515063"/>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Biều đồ so sánh giá xe trung bình giữa xe chạy bằng Diesel và xe chạy bằng Petrol</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269DCFB3-EAB7-F3BC-8990-B58916392B83}"/>
              </a:ext>
            </a:extLst>
          </p:cNvPr>
          <p:cNvSpPr txBox="1"/>
          <p:nvPr/>
        </p:nvSpPr>
        <p:spPr>
          <a:xfrm>
            <a:off x="1289341" y="1513933"/>
            <a:ext cx="6211378" cy="49524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Xe chạy bằng Diesel có giá đắt hơn so với xe chạy bằng Petrol</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B0FCADD3-BC97-1C83-39B0-E06D2880A3A1}"/>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55773240-5D3E-9EC8-E331-54E2140F28FB}"/>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27F60836-F987-892E-FCE1-08185C8B4FF3}"/>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aph of a bar graph&#10;&#10;AI-generated content may be incorrect.">
            <a:extLst>
              <a:ext uri="{FF2B5EF4-FFF2-40B4-BE49-F238E27FC236}">
                <a16:creationId xmlns:a16="http://schemas.microsoft.com/office/drawing/2014/main" id="{CB593F7D-CF15-C1F4-3258-58A067257B62}"/>
              </a:ext>
            </a:extLst>
          </p:cNvPr>
          <p:cNvPicPr>
            <a:picLocks noChangeAspect="1"/>
          </p:cNvPicPr>
          <p:nvPr/>
        </p:nvPicPr>
        <p:blipFill>
          <a:blip r:embed="rId3"/>
          <a:stretch>
            <a:fillRect/>
          </a:stretch>
        </p:blipFill>
        <p:spPr>
          <a:xfrm>
            <a:off x="729318" y="2021170"/>
            <a:ext cx="10733363" cy="4572000"/>
          </a:xfrm>
          <a:prstGeom prst="rect">
            <a:avLst/>
          </a:prstGeom>
        </p:spPr>
      </p:pic>
    </p:spTree>
    <p:extLst>
      <p:ext uri="{BB962C8B-B14F-4D97-AF65-F5344CB8AC3E}">
        <p14:creationId xmlns:p14="http://schemas.microsoft.com/office/powerpoint/2010/main" val="58383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dirty="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01</a:t>
            </a:r>
            <a:endParaRPr kumimoji="1" lang="zh-CN" altLang="en-US" dirty="0"/>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gn="l">
              <a:lnSpc>
                <a:spcPct val="130000"/>
              </a:lnSpc>
            </a:pPr>
            <a:r>
              <a:rPr kumimoji="1" lang="en-US" altLang="zh-CN" sz="4000" dirty="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Lý do </a:t>
            </a:r>
            <a:r>
              <a:rPr kumimoji="1" lang="en-US" altLang="zh-CN" sz="4000" dirty="0" err="1">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chọn</a:t>
            </a:r>
            <a:r>
              <a:rPr kumimoji="1" lang="en-US" altLang="zh-CN" sz="4000" dirty="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đề</a:t>
            </a:r>
            <a:r>
              <a:rPr kumimoji="1" lang="en-US" altLang="zh-CN" sz="4000" dirty="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tài</a:t>
            </a:r>
            <a:endParaRPr kumimoji="1" lang="zh-CN" altLang="en-US" dirty="0">
              <a:latin typeface="Arial Bold" panose="020B0704020202020204" pitchFamily="34" charset="0"/>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dirty="0">
                <a:ln w="12700">
                  <a:noFill/>
                </a:ln>
                <a:solidFill>
                  <a:srgbClr val="000000">
                    <a:alpha val="100000"/>
                  </a:srgbClr>
                </a:solidFill>
                <a:latin typeface="Source Han Sans CN Bold"/>
                <a:ea typeface="Source Han Sans CN Bold"/>
                <a:cs typeface="Source Han Sans CN Bold"/>
              </a:rPr>
              <a:t>PART</a:t>
            </a:r>
            <a:endParaRPr kumimoji="1" lang="zh-CN" altLang="en-US" dirty="0"/>
          </a:p>
        </p:txBody>
      </p:sp>
      <p:pic>
        <p:nvPicPr>
          <p:cNvPr id="26" name="Picture 2" descr="Khoa Công nghệ Thông tin">
            <a:extLst>
              <a:ext uri="{FF2B5EF4-FFF2-40B4-BE49-F238E27FC236}">
                <a16:creationId xmlns:a16="http://schemas.microsoft.com/office/drawing/2014/main" id="{8F2FFBC3-7B10-7CC5-1CAC-B0EDB7641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FAE68-3B5E-4D5E-1A6A-D57E0444F7C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EA79AA5-EDED-F529-B7F5-BAFF06EE4C64}"/>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26CBE176-4D8F-4F16-D46F-F90C0DBF9837}"/>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872238C0-D333-5A02-CEEC-976613C58396}"/>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1B0FE8A6-219A-AB3A-681D-70040C32456D}"/>
              </a:ext>
            </a:extLst>
          </p:cNvPr>
          <p:cNvSpPr txBox="1"/>
          <p:nvPr/>
        </p:nvSpPr>
        <p:spPr>
          <a:xfrm>
            <a:off x="1289341" y="988883"/>
            <a:ext cx="10733363" cy="638625"/>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so sánh giá xe trung bình giữa xe dung hộp số tự động và xe dung hộp số thủ công (2000 – 2020)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26988111-457B-97B6-D317-A861CA559FB3}"/>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8BD61D91-4619-4E24-AC2A-977030EAC871}"/>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395DF66F-3C80-70F3-90C2-A66C5399B7F5}"/>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aph with blue and orange bars&#10;&#10;AI-generated content may be incorrect.">
            <a:extLst>
              <a:ext uri="{FF2B5EF4-FFF2-40B4-BE49-F238E27FC236}">
                <a16:creationId xmlns:a16="http://schemas.microsoft.com/office/drawing/2014/main" id="{178F7E87-317A-5D52-A30C-818F9F553510}"/>
              </a:ext>
            </a:extLst>
          </p:cNvPr>
          <p:cNvPicPr>
            <a:picLocks noChangeAspect="1"/>
          </p:cNvPicPr>
          <p:nvPr/>
        </p:nvPicPr>
        <p:blipFill>
          <a:blip r:embed="rId3"/>
          <a:stretch>
            <a:fillRect/>
          </a:stretch>
        </p:blipFill>
        <p:spPr>
          <a:xfrm>
            <a:off x="785537" y="1956754"/>
            <a:ext cx="10733363" cy="4572000"/>
          </a:xfrm>
          <a:prstGeom prst="rect">
            <a:avLst/>
          </a:prstGeom>
        </p:spPr>
      </p:pic>
      <p:sp>
        <p:nvSpPr>
          <p:cNvPr id="12" name="标题 1">
            <a:extLst>
              <a:ext uri="{FF2B5EF4-FFF2-40B4-BE49-F238E27FC236}">
                <a16:creationId xmlns:a16="http://schemas.microsoft.com/office/drawing/2014/main" id="{0BC0EA31-5798-7985-F726-542C32F45040}"/>
              </a:ext>
            </a:extLst>
          </p:cNvPr>
          <p:cNvSpPr txBox="1"/>
          <p:nvPr/>
        </p:nvSpPr>
        <p:spPr>
          <a:xfrm>
            <a:off x="1315994" y="1424548"/>
            <a:ext cx="10397016" cy="431999"/>
          </a:xfrm>
          <a:prstGeom prst="rect">
            <a:avLst/>
          </a:prstGeom>
          <a:noFill/>
          <a:ln cap="sq">
            <a:noFill/>
          </a:ln>
          <a:effectLst/>
        </p:spPr>
        <p:txBody>
          <a:bodyPr vert="horz" wrap="square" lIns="0" tIns="0" rIns="0" bIns="0" rtlCol="0" anchor="b"/>
          <a:lstStyle/>
          <a:p>
            <a:pPr>
              <a:lnSpc>
                <a:spcPct val="150000"/>
              </a:lnSpc>
            </a:pPr>
            <a:r>
              <a:rPr kumimoji="1" lang="en-US" altLang="zh-CN" sz="1600">
                <a:ln w="12700">
                  <a:noFill/>
                </a:ln>
                <a:solidFill>
                  <a:srgbClr val="000000">
                    <a:alpha val="100000"/>
                  </a:srgbClr>
                </a:solidFill>
                <a:latin typeface="Arial "/>
                <a:ea typeface="Source Han Sans"/>
              </a:rPr>
              <a:t>Xe dung hộp số tự động thì đắt hơn so với xe dung hộp số thủ công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203217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89342" y="988884"/>
            <a:ext cx="6211378" cy="329406"/>
          </a:xfrm>
          <a:prstGeom prst="rect">
            <a:avLst/>
          </a:prstGeom>
          <a:noFill/>
          <a:ln cap="sq">
            <a:noFill/>
          </a:ln>
          <a:effectLst/>
        </p:spPr>
        <p:txBody>
          <a:bodyPr vert="horz" wrap="square" lIns="0" tIns="0" rIns="0" bIns="0" rtlCol="0" anchor="b"/>
          <a:lstStyle/>
          <a:p>
            <a:pPr>
              <a:lnSpc>
                <a:spcPct val="130000"/>
              </a:lnSpc>
            </a:pPr>
            <a:r>
              <a:rPr kumimoji="1" lang="en-US" altLang="zh-CN"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a:t>
            </a:r>
            <a:r>
              <a:rPr kumimoji="1" lang="en-US"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altLang="zh-CN" sz="200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đồ</a:t>
            </a: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Skewness</a:t>
            </a:r>
            <a:endParaRPr kumimoji="1" lang="zh-CN" alt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a:off x="1289342" y="1432221"/>
            <a:ext cx="9635750" cy="495244"/>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rgbClr val="000000">
                    <a:alpha val="100000"/>
                  </a:srgbClr>
                </a:solidFill>
                <a:latin typeface="Arial "/>
                <a:ea typeface="Source Han Sans"/>
              </a:rPr>
              <a:t>Biểu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đồ</a:t>
            </a:r>
            <a:r>
              <a:rPr kumimoji="1" lang="en-US" altLang="zh-CN" sz="1600" dirty="0">
                <a:ln w="12700">
                  <a:noFill/>
                </a:ln>
                <a:solidFill>
                  <a:srgbClr val="000000">
                    <a:alpha val="100000"/>
                  </a:srgbClr>
                </a:solidFill>
                <a:latin typeface="Arial "/>
                <a:ea typeface="Source Han Sans"/>
              </a:rPr>
              <a:t> Skewness </a:t>
            </a:r>
            <a:r>
              <a:rPr kumimoji="1" lang="en-US" altLang="zh-CN" sz="1600" dirty="0" err="1">
                <a:ln w="12700">
                  <a:noFill/>
                </a:ln>
                <a:solidFill>
                  <a:srgbClr val="000000">
                    <a:alpha val="100000"/>
                  </a:srgbClr>
                </a:solidFill>
                <a:latin typeface="Arial "/>
                <a:ea typeface="Source Han Sans"/>
              </a:rPr>
              <a:t>giúp</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đánh</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độ</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lệch</a:t>
            </a:r>
            <a:r>
              <a:rPr kumimoji="1" lang="en-US" altLang="zh-CN" sz="1600" dirty="0">
                <a:ln w="12700">
                  <a:noFill/>
                </a:ln>
                <a:solidFill>
                  <a:srgbClr val="000000">
                    <a:alpha val="100000"/>
                  </a:srgbClr>
                </a:solidFill>
                <a:latin typeface="Arial "/>
                <a:ea typeface="Source Han Sans"/>
              </a:rPr>
              <a:t> (Skewness) </a:t>
            </a:r>
            <a:r>
              <a:rPr kumimoji="1" lang="en-US" altLang="zh-CN" sz="1600" dirty="0" err="1">
                <a:ln w="12700">
                  <a:noFill/>
                </a:ln>
                <a:solidFill>
                  <a:srgbClr val="000000">
                    <a:alpha val="100000"/>
                  </a:srgbClr>
                </a:solidFill>
                <a:latin typeface="Arial "/>
                <a:ea typeface="Source Han Sans"/>
              </a:rPr>
              <a:t>của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dữ</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liệu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cho</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biết</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dữ</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liệu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phân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bố</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đối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xứng</a:t>
            </a:r>
            <a:r>
              <a:rPr kumimoji="1" lang="en-US" altLang="zh-CN" sz="1600" dirty="0">
                <a:ln w="12700">
                  <a:noFill/>
                </a:ln>
                <a:solidFill>
                  <a:srgbClr val="000000">
                    <a:alpha val="100000"/>
                  </a:srgbClr>
                </a:solidFill>
                <a:latin typeface="Arial "/>
                <a:ea typeface="Source Han Sans"/>
              </a:rPr>
              <a:t> hay </a:t>
            </a:r>
            <a:r>
              <a:rPr kumimoji="1" lang="en-US" altLang="zh-CN" sz="1600" dirty="0" err="1">
                <a:ln w="12700">
                  <a:noFill/>
                </a:ln>
                <a:solidFill>
                  <a:srgbClr val="000000">
                    <a:alpha val="100000"/>
                  </a:srgbClr>
                </a:solidFill>
                <a:latin typeface="Arial "/>
                <a:ea typeface="Source Han Sans"/>
              </a:rPr>
              <a:t>bị</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lệch</a:t>
            </a:r>
            <a:r>
              <a:rPr kumimoji="1" lang="en-US" altLang="zh-CN" sz="1600">
                <a:ln w="12700">
                  <a:noFill/>
                </a:ln>
                <a:solidFill>
                  <a:srgbClr val="000000">
                    <a:alpha val="100000"/>
                  </a:srgbClr>
                </a:solidFill>
                <a:latin typeface="Arial "/>
                <a:ea typeface="Source Han Sans"/>
              </a:rPr>
              <a:t>。</a:t>
            </a:r>
            <a:endParaRPr kumimoji="1" lang="zh-CN" altLang="en-US" sz="1600" dirty="0">
              <a:ln w="12700">
                <a:noFill/>
              </a:ln>
              <a:solidFill>
                <a:srgbClr val="000000">
                  <a:alpha val="100000"/>
                </a:srgbClr>
              </a:solidFill>
              <a:latin typeface="Arial "/>
              <a:ea typeface="Source Han Sans"/>
            </a:endParaRPr>
          </a:p>
        </p:txBody>
      </p:sp>
      <p:sp>
        <p:nvSpPr>
          <p:cNvPr id="7" name="标题 1"/>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aph with different colored squares&#10;&#10;AI-generated content may be incorrect.">
            <a:extLst>
              <a:ext uri="{FF2B5EF4-FFF2-40B4-BE49-F238E27FC236}">
                <a16:creationId xmlns:a16="http://schemas.microsoft.com/office/drawing/2014/main" id="{7F48FB21-E894-04BA-359A-E5AEFD664B9D}"/>
              </a:ext>
            </a:extLst>
          </p:cNvPr>
          <p:cNvPicPr>
            <a:picLocks noChangeAspect="1"/>
          </p:cNvPicPr>
          <p:nvPr/>
        </p:nvPicPr>
        <p:blipFill>
          <a:blip r:embed="rId2"/>
          <a:stretch>
            <a:fillRect/>
          </a:stretch>
        </p:blipFill>
        <p:spPr>
          <a:xfrm>
            <a:off x="1289342" y="1927465"/>
            <a:ext cx="9797006" cy="453948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06B3B1-434C-1943-4A84-68CE739A53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DF8A5C-2184-EE3D-A6CF-22377344F553}"/>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376DE051-17E0-84E8-5BEE-B4D4D11DA6E6}"/>
              </a:ext>
            </a:extLst>
          </p:cNvPr>
          <p:cNvSpPr txBox="1"/>
          <p:nvPr/>
        </p:nvSpPr>
        <p:spPr>
          <a:xfrm rot="8100000">
            <a:off x="1224294" y="2329293"/>
            <a:ext cx="580506" cy="594298"/>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322BD2E0-2257-1239-C72B-02ADAF3ABA0A}"/>
              </a:ext>
            </a:extLst>
          </p:cNvPr>
          <p:cNvSpPr txBox="1"/>
          <p:nvPr/>
        </p:nvSpPr>
        <p:spPr>
          <a:xfrm rot="8100000">
            <a:off x="1282917" y="2242281"/>
            <a:ext cx="444446" cy="454958"/>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DDC57977-AC65-7DAA-82F0-96520A281BB2}"/>
              </a:ext>
            </a:extLst>
          </p:cNvPr>
          <p:cNvSpPr txBox="1"/>
          <p:nvPr/>
        </p:nvSpPr>
        <p:spPr>
          <a:xfrm>
            <a:off x="1909543" y="2229287"/>
            <a:ext cx="2992657" cy="415315"/>
          </a:xfrm>
          <a:prstGeom prst="rect">
            <a:avLst/>
          </a:prstGeom>
          <a:noFill/>
          <a:ln cap="sq">
            <a:noFill/>
          </a:ln>
          <a:effectLst/>
        </p:spPr>
        <p:txBody>
          <a:bodyPr vert="horz" wrap="square" lIns="0" tIns="0" rIns="0" bIns="0" rtlCol="0" anchor="b"/>
          <a:lstStyle/>
          <a:p>
            <a:pPr>
              <a:lnSpc>
                <a:spcPct val="130000"/>
              </a:lnSpc>
            </a:pPr>
            <a:r>
              <a:rPr kumimoji="1" lang="en-US"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Ma </a:t>
            </a:r>
            <a:r>
              <a:rPr kumimoji="1" lang="en-US" altLang="zh-CN"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trận</a:t>
            </a:r>
            <a:r>
              <a:rPr kumimoji="1" lang="en-US"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altLang="zh-CN" sz="200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tương</a:t>
            </a: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quan</a:t>
            </a:r>
            <a:endParaRPr kumimoji="1" lang="zh-CN" alt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191CC45D-4141-7321-2E7C-C486C683974A}"/>
              </a:ext>
            </a:extLst>
          </p:cNvPr>
          <p:cNvSpPr txBox="1"/>
          <p:nvPr/>
        </p:nvSpPr>
        <p:spPr>
          <a:xfrm>
            <a:off x="1909544" y="2672624"/>
            <a:ext cx="1946839" cy="1557469"/>
          </a:xfrm>
          <a:prstGeom prst="rect">
            <a:avLst/>
          </a:prstGeom>
          <a:noFill/>
          <a:ln>
            <a:noFill/>
          </a:ln>
        </p:spPr>
        <p:txBody>
          <a:bodyPr vert="horz" wrap="square" lIns="0" tIns="0" rIns="0" bIns="0" rtlCol="0" anchor="t"/>
          <a:lstStyle/>
          <a:p>
            <a:pPr algn="l">
              <a:lnSpc>
                <a:spcPct val="150000"/>
              </a:lnSpc>
            </a:pPr>
            <a:r>
              <a:rPr kumimoji="1" lang="vi-VN" altLang="zh-CN" sz="1400" dirty="0">
                <a:ln w="12700">
                  <a:noFill/>
                </a:ln>
                <a:solidFill>
                  <a:srgbClr val="000000">
                    <a:alpha val="100000"/>
                  </a:srgbClr>
                </a:solidFill>
                <a:latin typeface="Source Han Sans"/>
                <a:ea typeface="Source Han Sans"/>
                <a:cs typeface="Source Han Sans"/>
              </a:rPr>
              <a:t>Ma trận tương quan đo lường mức độ liên hệ giữa các biến trong tập dữ liệu</a:t>
            </a:r>
            <a:endParaRPr kumimoji="1" lang="zh-CN" altLang="en-US" dirty="0"/>
          </a:p>
        </p:txBody>
      </p:sp>
      <p:sp>
        <p:nvSpPr>
          <p:cNvPr id="7" name="标题 1">
            <a:extLst>
              <a:ext uri="{FF2B5EF4-FFF2-40B4-BE49-F238E27FC236}">
                <a16:creationId xmlns:a16="http://schemas.microsoft.com/office/drawing/2014/main" id="{AF1805D6-3C6B-6641-D4AB-27C178C3137A}"/>
              </a:ext>
            </a:extLst>
          </p:cNvPr>
          <p:cNvSpPr txBox="1"/>
          <p:nvPr/>
        </p:nvSpPr>
        <p:spPr>
          <a:xfrm>
            <a:off x="1412794" y="252839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B0AFD933-62D0-7E03-EB2B-FB512BABA4D1}"/>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C1B15C4E-10E7-B6F9-C484-238B1530F2C8}"/>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blue and white grid with black text&#10;&#10;AI-generated content may be incorrect.">
            <a:extLst>
              <a:ext uri="{FF2B5EF4-FFF2-40B4-BE49-F238E27FC236}">
                <a16:creationId xmlns:a16="http://schemas.microsoft.com/office/drawing/2014/main" id="{BB81D83C-0DFE-A75F-6FF1-90B1586DCE6E}"/>
              </a:ext>
            </a:extLst>
          </p:cNvPr>
          <p:cNvPicPr>
            <a:picLocks noChangeAspect="1"/>
          </p:cNvPicPr>
          <p:nvPr/>
        </p:nvPicPr>
        <p:blipFill>
          <a:blip r:embed="rId2"/>
          <a:stretch>
            <a:fillRect/>
          </a:stretch>
        </p:blipFill>
        <p:spPr>
          <a:xfrm>
            <a:off x="5575300" y="1153587"/>
            <a:ext cx="5943600" cy="5271770"/>
          </a:xfrm>
          <a:prstGeom prst="rect">
            <a:avLst/>
          </a:prstGeom>
        </p:spPr>
      </p:pic>
    </p:spTree>
    <p:extLst>
      <p:ext uri="{BB962C8B-B14F-4D97-AF65-F5344CB8AC3E}">
        <p14:creationId xmlns:p14="http://schemas.microsoft.com/office/powerpoint/2010/main" val="1478122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89342" y="988883"/>
            <a:ext cx="9915806" cy="431999"/>
          </a:xfrm>
          <a:prstGeom prst="rect">
            <a:avLst/>
          </a:prstGeom>
          <a:noFill/>
          <a:ln cap="sq">
            <a:noFill/>
          </a:ln>
          <a:effectLst/>
        </p:spPr>
        <p:txBody>
          <a:bodyPr vert="horz" wrap="square" lIns="0" tIns="0" rIns="0" bIns="0" rtlCol="0" anchor="b"/>
          <a:lstStyle/>
          <a:p>
            <a:pPr>
              <a:lnSpc>
                <a:spcPct val="130000"/>
              </a:lnSpc>
            </a:pPr>
            <a:r>
              <a:rPr kumimoji="1" lang="vi-VN"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a:t>
            </a:r>
            <a:r>
              <a:rPr kumimoji="1" lang="vi-VN"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đồ</a:t>
            </a: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vi-VN"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mức độ tương quan của các đặc trưng với biến mục tiêu(selling_</a:t>
            </a:r>
            <a:r>
              <a:rPr kumimoji="1" lang="vi-VN"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price)</a:t>
            </a:r>
            <a:endParaRPr kumimoji="1" lang="zh-CN" alt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aph with blue squares&#10;&#10;AI-generated content may be incorrect.">
            <a:extLst>
              <a:ext uri="{FF2B5EF4-FFF2-40B4-BE49-F238E27FC236}">
                <a16:creationId xmlns:a16="http://schemas.microsoft.com/office/drawing/2014/main" id="{CF488560-8E43-1A14-A8DE-6B0F91926278}"/>
              </a:ext>
            </a:extLst>
          </p:cNvPr>
          <p:cNvPicPr>
            <a:picLocks noChangeAspect="1"/>
          </p:cNvPicPr>
          <p:nvPr/>
        </p:nvPicPr>
        <p:blipFill>
          <a:blip r:embed="rId2"/>
          <a:stretch>
            <a:fillRect/>
          </a:stretch>
        </p:blipFill>
        <p:spPr>
          <a:xfrm>
            <a:off x="1289342" y="1756341"/>
            <a:ext cx="9584829" cy="475247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04</a:t>
            </a:r>
            <a:endParaRPr kumimoji="1" lang="zh-CN" altLang="en-US"/>
          </a:p>
        </p:txBody>
      </p:sp>
      <p:sp>
        <p:nvSpPr>
          <p:cNvPr id="17" name="标题 1"/>
          <p:cNvSpPr txBox="1"/>
          <p:nvPr/>
        </p:nvSpPr>
        <p:spPr>
          <a:xfrm>
            <a:off x="688415" y="3062594"/>
            <a:ext cx="5716600" cy="1728759"/>
          </a:xfrm>
          <a:prstGeom prst="rect">
            <a:avLst/>
          </a:prstGeom>
        </p:spPr>
        <p:txBody>
          <a:bodyPr vert="horz" wrap="square" lIns="0" tIns="0" rIns="0" bIns="0" rtlCol="0" anchor="t"/>
          <a:lstStyle/>
          <a:p>
            <a:pPr>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Xây dựng mô hình</a:t>
            </a:r>
            <a:endParaRPr kumimoji="1" lang="zh-CN" altLang="en-US"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4816EC10-80DC-6EFD-44A2-44B9414C6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8" name="标题 1"/>
          <p:cNvSpPr txBox="1"/>
          <p:nvPr/>
        </p:nvSpPr>
        <p:spPr>
          <a:xfrm>
            <a:off x="1326815" y="1094552"/>
            <a:ext cx="220922" cy="22092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52"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Các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bước</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xây</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dựng</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a:t>
            </a: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hình</a:t>
            </a:r>
            <a:endParaRPr kumimoji="1" lang="zh-CN" altLang="en-US"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53"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5" name="Picture 54" descr="A diagram of a data processing process&#10;&#10;AI-generated content may be incorrect.">
            <a:extLst>
              <a:ext uri="{FF2B5EF4-FFF2-40B4-BE49-F238E27FC236}">
                <a16:creationId xmlns:a16="http://schemas.microsoft.com/office/drawing/2014/main" id="{C8C8F34E-BD2E-2373-E70A-17C8B4CB0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946" y="1029357"/>
            <a:ext cx="6381607" cy="541488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7007ED-A3DE-57F6-3996-15198CDB8B6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E51D93-EE15-BE30-581D-8B852BCFC884}"/>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674CA76D-06B1-7964-BD4A-6BB141D4175F}"/>
              </a:ext>
            </a:extLst>
          </p:cNvPr>
          <p:cNvSpPr txBox="1"/>
          <p:nvPr/>
        </p:nvSpPr>
        <p:spPr>
          <a:xfrm>
            <a:off x="660400" y="2647490"/>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Đánh giá tính tuyến tính của dữ liệu.</a:t>
            </a:r>
            <a:endParaRPr kumimoji="1" lang="zh-CN" altLang="en-US" sz="1600">
              <a:ln w="12700">
                <a:noFill/>
              </a:ln>
              <a:solidFill>
                <a:srgbClr val="000000">
                  <a:alpha val="100000"/>
                </a:srgbClr>
              </a:solidFill>
              <a:latin typeface="Arial "/>
              <a:ea typeface="Source Han Sans"/>
            </a:endParaRPr>
          </a:p>
        </p:txBody>
      </p:sp>
      <p:sp>
        <p:nvSpPr>
          <p:cNvPr id="4" name="标题 1">
            <a:extLst>
              <a:ext uri="{FF2B5EF4-FFF2-40B4-BE49-F238E27FC236}">
                <a16:creationId xmlns:a16="http://schemas.microsoft.com/office/drawing/2014/main" id="{8CDAAF74-E04D-B002-8188-1BB714F21816}"/>
              </a:ext>
            </a:extLst>
          </p:cNvPr>
          <p:cNvSpPr txBox="1"/>
          <p:nvPr/>
        </p:nvSpPr>
        <p:spPr>
          <a:xfrm>
            <a:off x="660400" y="2163746"/>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Linear Regression</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5" name="标题 1">
            <a:extLst>
              <a:ext uri="{FF2B5EF4-FFF2-40B4-BE49-F238E27FC236}">
                <a16:creationId xmlns:a16="http://schemas.microsoft.com/office/drawing/2014/main" id="{836AB3C5-F486-F019-C34E-02A9668A1417}"/>
              </a:ext>
            </a:extLst>
          </p:cNvPr>
          <p:cNvSpPr txBox="1"/>
          <p:nvPr/>
        </p:nvSpPr>
        <p:spPr>
          <a:xfrm>
            <a:off x="1326815" y="968840"/>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5D723DC4-7179-5910-2943-1CADA75D2353}"/>
              </a:ext>
            </a:extLst>
          </p:cNvPr>
          <p:cNvSpPr txBox="1"/>
          <p:nvPr/>
        </p:nvSpPr>
        <p:spPr>
          <a:xfrm>
            <a:off x="1379308" y="1018214"/>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063D204C-481E-5DE6-6FD1-4BA945DA0EE2}"/>
              </a:ext>
            </a:extLst>
          </p:cNvPr>
          <p:cNvSpPr txBox="1"/>
          <p:nvPr/>
        </p:nvSpPr>
        <p:spPr>
          <a:xfrm>
            <a:off x="1256820" y="1024557"/>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8F5BF3F2-9730-1E99-EA6C-5998562C6E44}"/>
              </a:ext>
            </a:extLst>
          </p:cNvPr>
          <p:cNvSpPr txBox="1"/>
          <p:nvPr/>
        </p:nvSpPr>
        <p:spPr>
          <a:xfrm>
            <a:off x="1326815" y="1094552"/>
            <a:ext cx="220922" cy="22092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a:extLst>
              <a:ext uri="{FF2B5EF4-FFF2-40B4-BE49-F238E27FC236}">
                <a16:creationId xmlns:a16="http://schemas.microsoft.com/office/drawing/2014/main" id="{2F54EC6E-9A32-E375-72AE-5E16CDD75FB3}"/>
              </a:ext>
            </a:extLst>
          </p:cNvPr>
          <p:cNvSpPr txBox="1"/>
          <p:nvPr/>
        </p:nvSpPr>
        <p:spPr>
          <a:xfrm>
            <a:off x="1590336" y="1218237"/>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01</a:t>
            </a:r>
            <a:endParaRPr kumimoji="1" lang="zh-CN" altLang="en-US"/>
          </a:p>
        </p:txBody>
      </p:sp>
      <p:sp>
        <p:nvSpPr>
          <p:cNvPr id="10" name="标题 1">
            <a:extLst>
              <a:ext uri="{FF2B5EF4-FFF2-40B4-BE49-F238E27FC236}">
                <a16:creationId xmlns:a16="http://schemas.microsoft.com/office/drawing/2014/main" id="{CC419DEC-FDA2-E88C-230C-61E2D3DA5E46}"/>
              </a:ext>
            </a:extLst>
          </p:cNvPr>
          <p:cNvSpPr txBox="1"/>
          <p:nvPr/>
        </p:nvSpPr>
        <p:spPr>
          <a:xfrm>
            <a:off x="9070592" y="2647490"/>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Xét khi dữ liệu phức tạp và phi tuyến tính.</a:t>
            </a:r>
            <a:endParaRPr kumimoji="1" lang="zh-CN" altLang="en-US" sz="1600">
              <a:ln w="12700">
                <a:noFill/>
              </a:ln>
              <a:solidFill>
                <a:srgbClr val="000000">
                  <a:alpha val="100000"/>
                </a:srgbClr>
              </a:solidFill>
              <a:latin typeface="Arial "/>
              <a:ea typeface="Source Han Sans"/>
            </a:endParaRPr>
          </a:p>
        </p:txBody>
      </p:sp>
      <p:sp>
        <p:nvSpPr>
          <p:cNvPr id="11" name="标题 1">
            <a:extLst>
              <a:ext uri="{FF2B5EF4-FFF2-40B4-BE49-F238E27FC236}">
                <a16:creationId xmlns:a16="http://schemas.microsoft.com/office/drawing/2014/main" id="{2EE74C11-6CEB-87B7-50E8-39787A1BB6A8}"/>
              </a:ext>
            </a:extLst>
          </p:cNvPr>
          <p:cNvSpPr txBox="1"/>
          <p:nvPr/>
        </p:nvSpPr>
        <p:spPr>
          <a:xfrm>
            <a:off x="9070592" y="2163746"/>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Decision Tree</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2" name="标题 1">
            <a:extLst>
              <a:ext uri="{FF2B5EF4-FFF2-40B4-BE49-F238E27FC236}">
                <a16:creationId xmlns:a16="http://schemas.microsoft.com/office/drawing/2014/main" id="{90A806AF-3EBC-1081-6334-C99A3B2C30A5}"/>
              </a:ext>
            </a:extLst>
          </p:cNvPr>
          <p:cNvSpPr txBox="1"/>
          <p:nvPr/>
        </p:nvSpPr>
        <p:spPr>
          <a:xfrm>
            <a:off x="9737007" y="968840"/>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A1941269-1324-D14D-084A-DED47164C6F2}"/>
              </a:ext>
            </a:extLst>
          </p:cNvPr>
          <p:cNvSpPr txBox="1"/>
          <p:nvPr/>
        </p:nvSpPr>
        <p:spPr>
          <a:xfrm>
            <a:off x="9789500" y="1018214"/>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A0F339DE-C697-5B25-37AD-A96A1D5E27EA}"/>
              </a:ext>
            </a:extLst>
          </p:cNvPr>
          <p:cNvSpPr txBox="1"/>
          <p:nvPr/>
        </p:nvSpPr>
        <p:spPr>
          <a:xfrm>
            <a:off x="9667012" y="1024557"/>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96F25611-240C-BA4E-2735-D3FF779F1D81}"/>
              </a:ext>
            </a:extLst>
          </p:cNvPr>
          <p:cNvSpPr txBox="1"/>
          <p:nvPr/>
        </p:nvSpPr>
        <p:spPr>
          <a:xfrm>
            <a:off x="9737007" y="1108306"/>
            <a:ext cx="220922" cy="193414"/>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a:extLst>
              <a:ext uri="{FF2B5EF4-FFF2-40B4-BE49-F238E27FC236}">
                <a16:creationId xmlns:a16="http://schemas.microsoft.com/office/drawing/2014/main" id="{4EEF412F-EE17-1224-8C1B-E2B1E5E40E12}"/>
              </a:ext>
            </a:extLst>
          </p:cNvPr>
          <p:cNvSpPr txBox="1"/>
          <p:nvPr/>
        </p:nvSpPr>
        <p:spPr>
          <a:xfrm>
            <a:off x="10000528" y="1218237"/>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04</a:t>
            </a:r>
            <a:endParaRPr kumimoji="1" lang="zh-CN" altLang="en-US"/>
          </a:p>
        </p:txBody>
      </p:sp>
      <p:sp>
        <p:nvSpPr>
          <p:cNvPr id="17" name="标题 1">
            <a:extLst>
              <a:ext uri="{FF2B5EF4-FFF2-40B4-BE49-F238E27FC236}">
                <a16:creationId xmlns:a16="http://schemas.microsoft.com/office/drawing/2014/main" id="{31E9F463-8FEF-DC39-E572-4F8CB30EA632}"/>
              </a:ext>
            </a:extLst>
          </p:cNvPr>
          <p:cNvSpPr txBox="1"/>
          <p:nvPr/>
        </p:nvSpPr>
        <p:spPr>
          <a:xfrm>
            <a:off x="3463797" y="2647490"/>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Áp dụng khi xuất hiện overfitting.</a:t>
            </a:r>
            <a:endParaRPr kumimoji="1" lang="zh-CN" altLang="en-US" sz="1600">
              <a:ln w="12700">
                <a:noFill/>
              </a:ln>
              <a:solidFill>
                <a:srgbClr val="000000">
                  <a:alpha val="100000"/>
                </a:srgbClr>
              </a:solidFill>
              <a:latin typeface="Arial "/>
              <a:ea typeface="Source Han Sans"/>
            </a:endParaRPr>
          </a:p>
        </p:txBody>
      </p:sp>
      <p:sp>
        <p:nvSpPr>
          <p:cNvPr id="18" name="标题 1">
            <a:extLst>
              <a:ext uri="{FF2B5EF4-FFF2-40B4-BE49-F238E27FC236}">
                <a16:creationId xmlns:a16="http://schemas.microsoft.com/office/drawing/2014/main" id="{70FEDBC6-5159-C6D4-18C8-7B71675A474D}"/>
              </a:ext>
            </a:extLst>
          </p:cNvPr>
          <p:cNvSpPr txBox="1"/>
          <p:nvPr/>
        </p:nvSpPr>
        <p:spPr>
          <a:xfrm>
            <a:off x="3463797" y="2163746"/>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Gradient Boosting</a:t>
            </a:r>
            <a:endParaRPr kumimoji="1" lang="zh-CN" alt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9" name="标题 1">
            <a:extLst>
              <a:ext uri="{FF2B5EF4-FFF2-40B4-BE49-F238E27FC236}">
                <a16:creationId xmlns:a16="http://schemas.microsoft.com/office/drawing/2014/main" id="{EABC8515-2329-82B1-6059-1EA132D6BDB9}"/>
              </a:ext>
            </a:extLst>
          </p:cNvPr>
          <p:cNvSpPr txBox="1"/>
          <p:nvPr/>
        </p:nvSpPr>
        <p:spPr>
          <a:xfrm>
            <a:off x="4130212" y="968840"/>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0DBF305D-43DA-FC37-43FE-06A696A3CD7C}"/>
              </a:ext>
            </a:extLst>
          </p:cNvPr>
          <p:cNvSpPr txBox="1"/>
          <p:nvPr/>
        </p:nvSpPr>
        <p:spPr>
          <a:xfrm>
            <a:off x="4182705" y="1018214"/>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A3490278-F858-47E7-FE82-5835E448610F}"/>
              </a:ext>
            </a:extLst>
          </p:cNvPr>
          <p:cNvSpPr txBox="1"/>
          <p:nvPr/>
        </p:nvSpPr>
        <p:spPr>
          <a:xfrm>
            <a:off x="4060217" y="1024557"/>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E756207C-89DE-C28F-2259-B3F518481BBB}"/>
              </a:ext>
            </a:extLst>
          </p:cNvPr>
          <p:cNvSpPr txBox="1"/>
          <p:nvPr/>
        </p:nvSpPr>
        <p:spPr>
          <a:xfrm>
            <a:off x="4130212" y="1102829"/>
            <a:ext cx="220922" cy="204368"/>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a:extLst>
              <a:ext uri="{FF2B5EF4-FFF2-40B4-BE49-F238E27FC236}">
                <a16:creationId xmlns:a16="http://schemas.microsoft.com/office/drawing/2014/main" id="{79F447EA-9788-C04D-E61D-8A507C4BF1D3}"/>
              </a:ext>
            </a:extLst>
          </p:cNvPr>
          <p:cNvSpPr txBox="1"/>
          <p:nvPr/>
        </p:nvSpPr>
        <p:spPr>
          <a:xfrm>
            <a:off x="4393733" y="1218237"/>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02</a:t>
            </a:r>
            <a:endParaRPr kumimoji="1" lang="zh-CN" altLang="en-US"/>
          </a:p>
        </p:txBody>
      </p:sp>
      <p:sp>
        <p:nvSpPr>
          <p:cNvPr id="24" name="标题 1">
            <a:extLst>
              <a:ext uri="{FF2B5EF4-FFF2-40B4-BE49-F238E27FC236}">
                <a16:creationId xmlns:a16="http://schemas.microsoft.com/office/drawing/2014/main" id="{5FE7A4A0-1042-5672-3F9A-E5B260C7508E}"/>
              </a:ext>
            </a:extLst>
          </p:cNvPr>
          <p:cNvSpPr txBox="1"/>
          <p:nvPr/>
        </p:nvSpPr>
        <p:spPr>
          <a:xfrm>
            <a:off x="6267194" y="2647490"/>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Áp dụng khi xuất hiện overfitting.</a:t>
            </a:r>
            <a:endParaRPr kumimoji="1" lang="zh-CN" altLang="en-US" sz="1600">
              <a:ln w="12700">
                <a:noFill/>
              </a:ln>
              <a:solidFill>
                <a:srgbClr val="000000">
                  <a:alpha val="100000"/>
                </a:srgbClr>
              </a:solidFill>
              <a:latin typeface="Arial "/>
              <a:ea typeface="Source Han Sans"/>
            </a:endParaRPr>
          </a:p>
        </p:txBody>
      </p:sp>
      <p:sp>
        <p:nvSpPr>
          <p:cNvPr id="25" name="标题 1">
            <a:extLst>
              <a:ext uri="{FF2B5EF4-FFF2-40B4-BE49-F238E27FC236}">
                <a16:creationId xmlns:a16="http://schemas.microsoft.com/office/drawing/2014/main" id="{7699F735-0CC8-387E-C824-A752C68D4E2D}"/>
              </a:ext>
            </a:extLst>
          </p:cNvPr>
          <p:cNvSpPr txBox="1"/>
          <p:nvPr/>
        </p:nvSpPr>
        <p:spPr>
          <a:xfrm>
            <a:off x="6267194" y="2163746"/>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XGBoost</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26" name="标题 1">
            <a:extLst>
              <a:ext uri="{FF2B5EF4-FFF2-40B4-BE49-F238E27FC236}">
                <a16:creationId xmlns:a16="http://schemas.microsoft.com/office/drawing/2014/main" id="{1275DD2A-117F-EE50-4BD9-FD0892E90BC5}"/>
              </a:ext>
            </a:extLst>
          </p:cNvPr>
          <p:cNvSpPr txBox="1"/>
          <p:nvPr/>
        </p:nvSpPr>
        <p:spPr>
          <a:xfrm>
            <a:off x="6933609" y="968840"/>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a:extLst>
              <a:ext uri="{FF2B5EF4-FFF2-40B4-BE49-F238E27FC236}">
                <a16:creationId xmlns:a16="http://schemas.microsoft.com/office/drawing/2014/main" id="{C6B243BA-611E-9D39-C9CB-B1577DC37099}"/>
              </a:ext>
            </a:extLst>
          </p:cNvPr>
          <p:cNvSpPr txBox="1"/>
          <p:nvPr/>
        </p:nvSpPr>
        <p:spPr>
          <a:xfrm>
            <a:off x="6986102" y="1018214"/>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62A733C1-7232-3599-B9B6-61F719E36374}"/>
              </a:ext>
            </a:extLst>
          </p:cNvPr>
          <p:cNvSpPr txBox="1"/>
          <p:nvPr/>
        </p:nvSpPr>
        <p:spPr>
          <a:xfrm>
            <a:off x="6863614" y="1024557"/>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9F87697F-77F8-A29B-56C5-7FA8907E1AC6}"/>
              </a:ext>
            </a:extLst>
          </p:cNvPr>
          <p:cNvSpPr txBox="1"/>
          <p:nvPr/>
        </p:nvSpPr>
        <p:spPr>
          <a:xfrm>
            <a:off x="6933609" y="1113646"/>
            <a:ext cx="220922" cy="182733"/>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a:extLst>
              <a:ext uri="{FF2B5EF4-FFF2-40B4-BE49-F238E27FC236}">
                <a16:creationId xmlns:a16="http://schemas.microsoft.com/office/drawing/2014/main" id="{CF6E1F98-3723-A40C-2EC0-0E2767CC4770}"/>
              </a:ext>
            </a:extLst>
          </p:cNvPr>
          <p:cNvSpPr txBox="1"/>
          <p:nvPr/>
        </p:nvSpPr>
        <p:spPr>
          <a:xfrm>
            <a:off x="7197130" y="1218237"/>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03</a:t>
            </a:r>
            <a:endParaRPr kumimoji="1" lang="zh-CN" altLang="en-US"/>
          </a:p>
        </p:txBody>
      </p:sp>
      <p:sp>
        <p:nvSpPr>
          <p:cNvPr id="36" name="标题 1">
            <a:extLst>
              <a:ext uri="{FF2B5EF4-FFF2-40B4-BE49-F238E27FC236}">
                <a16:creationId xmlns:a16="http://schemas.microsoft.com/office/drawing/2014/main" id="{68FF4227-D898-AC50-584E-92E5EC73EB9D}"/>
              </a:ext>
            </a:extLst>
          </p:cNvPr>
          <p:cNvSpPr txBox="1"/>
          <p:nvPr/>
        </p:nvSpPr>
        <p:spPr>
          <a:xfrm>
            <a:off x="2650185" y="3730508"/>
            <a:ext cx="193446" cy="220922"/>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8" name="标题 1">
            <a:extLst>
              <a:ext uri="{FF2B5EF4-FFF2-40B4-BE49-F238E27FC236}">
                <a16:creationId xmlns:a16="http://schemas.microsoft.com/office/drawing/2014/main" id="{9CCF270A-E105-DC94-ACE4-C981A605F20C}"/>
              </a:ext>
            </a:extLst>
          </p:cNvPr>
          <p:cNvSpPr txBox="1"/>
          <p:nvPr/>
        </p:nvSpPr>
        <p:spPr>
          <a:xfrm>
            <a:off x="4773429" y="5283446"/>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Thường đạt độ chính xác cao nhất, nhưng cần cân nhắc tài nguyên tính toán</a:t>
            </a:r>
            <a:endParaRPr kumimoji="1" lang="zh-CN" altLang="en-US" sz="1600">
              <a:ln w="12700">
                <a:noFill/>
              </a:ln>
              <a:solidFill>
                <a:srgbClr val="000000">
                  <a:alpha val="100000"/>
                </a:srgbClr>
              </a:solidFill>
              <a:latin typeface="Arial "/>
              <a:ea typeface="Source Han Sans"/>
            </a:endParaRPr>
          </a:p>
        </p:txBody>
      </p:sp>
      <p:sp>
        <p:nvSpPr>
          <p:cNvPr id="39" name="标题 1">
            <a:extLst>
              <a:ext uri="{FF2B5EF4-FFF2-40B4-BE49-F238E27FC236}">
                <a16:creationId xmlns:a16="http://schemas.microsoft.com/office/drawing/2014/main" id="{E7A4176C-13ED-0E8B-82E7-7FE30FE0A07C}"/>
              </a:ext>
            </a:extLst>
          </p:cNvPr>
          <p:cNvSpPr txBox="1"/>
          <p:nvPr/>
        </p:nvSpPr>
        <p:spPr>
          <a:xfrm>
            <a:off x="4773429" y="4799702"/>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Random Forest</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40" name="标题 1">
            <a:extLst>
              <a:ext uri="{FF2B5EF4-FFF2-40B4-BE49-F238E27FC236}">
                <a16:creationId xmlns:a16="http://schemas.microsoft.com/office/drawing/2014/main" id="{39FE4D89-0CD5-9078-8515-BFE9D71F123E}"/>
              </a:ext>
            </a:extLst>
          </p:cNvPr>
          <p:cNvSpPr txBox="1"/>
          <p:nvPr/>
        </p:nvSpPr>
        <p:spPr>
          <a:xfrm>
            <a:off x="5439844" y="3604796"/>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a:extLst>
              <a:ext uri="{FF2B5EF4-FFF2-40B4-BE49-F238E27FC236}">
                <a16:creationId xmlns:a16="http://schemas.microsoft.com/office/drawing/2014/main" id="{37E04F41-8B0B-31A9-E503-555DC10DD9F1}"/>
              </a:ext>
            </a:extLst>
          </p:cNvPr>
          <p:cNvSpPr txBox="1"/>
          <p:nvPr/>
        </p:nvSpPr>
        <p:spPr>
          <a:xfrm>
            <a:off x="5492337" y="3654170"/>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A448F0F3-8DFE-4695-2EAE-7163A827D527}"/>
              </a:ext>
            </a:extLst>
          </p:cNvPr>
          <p:cNvSpPr txBox="1"/>
          <p:nvPr/>
        </p:nvSpPr>
        <p:spPr>
          <a:xfrm>
            <a:off x="5369849" y="3660513"/>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a:extLst>
              <a:ext uri="{FF2B5EF4-FFF2-40B4-BE49-F238E27FC236}">
                <a16:creationId xmlns:a16="http://schemas.microsoft.com/office/drawing/2014/main" id="{94483461-4BA4-B3CB-E363-40B2F5E5116A}"/>
              </a:ext>
            </a:extLst>
          </p:cNvPr>
          <p:cNvSpPr txBox="1"/>
          <p:nvPr/>
        </p:nvSpPr>
        <p:spPr>
          <a:xfrm>
            <a:off x="5439844" y="3740824"/>
            <a:ext cx="220922" cy="20029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44" name="标题 1">
            <a:extLst>
              <a:ext uri="{FF2B5EF4-FFF2-40B4-BE49-F238E27FC236}">
                <a16:creationId xmlns:a16="http://schemas.microsoft.com/office/drawing/2014/main" id="{54992A79-3B3C-B313-DC09-C66C62C43600}"/>
              </a:ext>
            </a:extLst>
          </p:cNvPr>
          <p:cNvSpPr txBox="1"/>
          <p:nvPr/>
        </p:nvSpPr>
        <p:spPr>
          <a:xfrm>
            <a:off x="5703365" y="3854193"/>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05</a:t>
            </a:r>
            <a:endParaRPr kumimoji="1" lang="zh-CN" altLang="en-US"/>
          </a:p>
        </p:txBody>
      </p:sp>
      <p:sp>
        <p:nvSpPr>
          <p:cNvPr id="52" name="标题 1">
            <a:extLst>
              <a:ext uri="{FF2B5EF4-FFF2-40B4-BE49-F238E27FC236}">
                <a16:creationId xmlns:a16="http://schemas.microsoft.com/office/drawing/2014/main" id="{A007EE02-11AA-1E8F-6295-8B3C4D41ED0C}"/>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Danh sách mô hình được chọn</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53" name="标题 1">
            <a:extLst>
              <a:ext uri="{FF2B5EF4-FFF2-40B4-BE49-F238E27FC236}">
                <a16:creationId xmlns:a16="http://schemas.microsoft.com/office/drawing/2014/main" id="{C4FA860D-DDFA-186E-4CFB-C01FF62F89DE}"/>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2130633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37037" y="1677394"/>
            <a:ext cx="5637474" cy="1843045"/>
          </a:xfrm>
          <a:prstGeom prst="roundRect">
            <a:avLst>
              <a:gd name="adj" fmla="val 10037"/>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828800" y="1979543"/>
            <a:ext cx="4746929" cy="289229"/>
          </a:xfrm>
          <a:prstGeom prst="rect">
            <a:avLst/>
          </a:prstGeom>
          <a:noFill/>
          <a:ln>
            <a:noFill/>
          </a:ln>
        </p:spPr>
        <p:txBody>
          <a:bodyPr vert="horz" wrap="square" lIns="0" tIns="0" rIns="0" bIns="0" rtlCol="0" anchor="ctr"/>
          <a:lstStyle/>
          <a:p>
            <a:pPr>
              <a:lnSpc>
                <a:spcPct val="130000"/>
              </a:lnSpc>
            </a:pP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Đánh</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giá</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mô</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hình</a:t>
            </a:r>
            <a:endPar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5" name="标题 1"/>
          <p:cNvSpPr txBox="1"/>
          <p:nvPr/>
        </p:nvSpPr>
        <p:spPr>
          <a:xfrm>
            <a:off x="1828800" y="2313498"/>
            <a:ext cx="4746929" cy="983532"/>
          </a:xfrm>
          <a:prstGeom prst="rect">
            <a:avLst/>
          </a:prstGeom>
        </p:spPr>
        <p:txBody>
          <a:bodyPr vert="horz" wrap="square" lIns="0" tIns="0" rIns="0" bIns="0" rtlCol="0" anchor="t"/>
          <a:lstStyle/>
          <a:p>
            <a:pPr>
              <a:lnSpc>
                <a:spcPct val="150000"/>
              </a:lnSpc>
            </a:pPr>
            <a:r>
              <a:rPr kumimoji="1" lang="en-US" altLang="zh-CN" sz="1600" dirty="0" err="1">
                <a:ln w="12700">
                  <a:noFill/>
                </a:ln>
                <a:solidFill>
                  <a:srgbClr val="000000">
                    <a:alpha val="100000"/>
                  </a:srgbClr>
                </a:solidFill>
                <a:latin typeface="Arial "/>
                <a:ea typeface="Source Han Sans"/>
              </a:rPr>
              <a:t>Dựa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trên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chỉ</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số</a:t>
            </a:r>
            <a:r>
              <a:rPr kumimoji="1" lang="en-US" altLang="zh-CN" sz="1600" dirty="0">
                <a:ln w="12700">
                  <a:noFill/>
                </a:ln>
                <a:solidFill>
                  <a:srgbClr val="000000">
                    <a:alpha val="100000"/>
                  </a:srgbClr>
                </a:solidFill>
                <a:latin typeface="Arial "/>
                <a:ea typeface="Source Han Sans"/>
              </a:rPr>
              <a:t> Mean Absolute Error (MSE),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trị</a:t>
            </a:r>
            <a:r>
              <a:rPr kumimoji="1" lang="en-US" altLang="zh-CN" sz="1600" dirty="0">
                <a:ln w="12700">
                  <a:noFill/>
                </a:ln>
                <a:solidFill>
                  <a:srgbClr val="000000">
                    <a:alpha val="100000"/>
                  </a:srgbClr>
                </a:solidFill>
                <a:latin typeface="Arial "/>
                <a:ea typeface="Source Han Sans"/>
              </a:rPr>
              <a:t> MSE </a:t>
            </a:r>
            <a:r>
              <a:rPr kumimoji="1" lang="en-US" altLang="zh-CN" sz="1600" dirty="0" err="1">
                <a:ln w="12700">
                  <a:noFill/>
                </a:ln>
                <a:solidFill>
                  <a:srgbClr val="000000">
                    <a:alpha val="100000"/>
                  </a:srgbClr>
                </a:solidFill>
                <a:latin typeface="Arial "/>
                <a:ea typeface="Source Han Sans"/>
              </a:rPr>
              <a:t>càng</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nhỏ</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độ</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chính</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xác</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của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mô</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hình</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càng</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cao</a:t>
            </a:r>
            <a:r>
              <a:rPr kumimoji="1" lang="en-US" altLang="zh-CN" sz="1600">
                <a:ln w="12700">
                  <a:noFill/>
                </a:ln>
                <a:solidFill>
                  <a:srgbClr val="000000">
                    <a:alpha val="100000"/>
                  </a:srgbClr>
                </a:solidFill>
                <a:latin typeface="Arial "/>
                <a:ea typeface="Source Han Sans"/>
              </a:rPr>
              <a:t>。</a:t>
            </a:r>
            <a:endParaRPr kumimoji="1" lang="zh-CN" altLang="en-US" sz="1600" dirty="0">
              <a:ln w="12700">
                <a:noFill/>
              </a:ln>
              <a:solidFill>
                <a:srgbClr val="000000">
                  <a:alpha val="100000"/>
                </a:srgbClr>
              </a:solidFill>
              <a:latin typeface="Arial "/>
              <a:ea typeface="Source Han Sans"/>
            </a:endParaRPr>
          </a:p>
        </p:txBody>
      </p:sp>
      <p:sp>
        <p:nvSpPr>
          <p:cNvPr id="6" name="标题 1"/>
          <p:cNvSpPr txBox="1"/>
          <p:nvPr/>
        </p:nvSpPr>
        <p:spPr>
          <a:xfrm>
            <a:off x="664155" y="2121838"/>
            <a:ext cx="954157" cy="954157"/>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22970" y="2180653"/>
            <a:ext cx="836526" cy="836526"/>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94978" y="2181116"/>
            <a:ext cx="692510" cy="810200"/>
          </a:xfrm>
          <a:prstGeom prst="rect">
            <a:avLst/>
          </a:prstGeom>
          <a:noFill/>
          <a:ln>
            <a:noFill/>
          </a:ln>
        </p:spPr>
        <p:txBody>
          <a:bodyPr vert="horz" wrap="square" lIns="0" tIns="0" rIns="0" bIns="0" rtlCol="0" anchor="ctr"/>
          <a:lstStyle/>
          <a:p>
            <a:pPr algn="ctr">
              <a:lnSpc>
                <a:spcPct val="110000"/>
              </a:lnSpc>
            </a:pPr>
            <a:r>
              <a:rPr kumimoji="1" lang="en-US" altLang="zh-CN" sz="3200">
                <a:ln w="12700">
                  <a:noFill/>
                </a:ln>
                <a:solidFill>
                  <a:srgbClr val="FFFFFF">
                    <a:alpha val="100000"/>
                  </a:srgbClr>
                </a:solidFill>
                <a:latin typeface="Source Han Sans"/>
                <a:ea typeface="Source Han Sans"/>
                <a:cs typeface="Source Han Sans"/>
              </a:rPr>
              <a:t>01</a:t>
            </a:r>
            <a:endParaRPr kumimoji="1" lang="zh-CN" altLang="en-US"/>
          </a:p>
        </p:txBody>
      </p:sp>
      <p:sp>
        <p:nvSpPr>
          <p:cNvPr id="9" name="标题 1"/>
          <p:cNvSpPr txBox="1"/>
          <p:nvPr/>
        </p:nvSpPr>
        <p:spPr>
          <a:xfrm>
            <a:off x="7267491" y="1645589"/>
            <a:ext cx="4251408" cy="3965271"/>
          </a:xfrm>
          <a:prstGeom prst="roundRect">
            <a:avLst>
              <a:gd name="adj" fmla="val 5401"/>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0" name="Picture 9"/>
          <p:cNvPicPr>
            <a:picLocks noChangeAspect="1"/>
          </p:cNvPicPr>
          <p:nvPr/>
        </p:nvPicPr>
        <p:blipFill>
          <a:blip r:embed="rId2">
            <a:alphaModFix/>
          </a:blip>
          <a:srcRect l="19956" r="19956"/>
          <a:stretch>
            <a:fillRect/>
          </a:stretch>
        </p:blipFill>
        <p:spPr>
          <a:xfrm>
            <a:off x="7361798" y="1733551"/>
            <a:ext cx="4062794" cy="3789349"/>
          </a:xfrm>
          <a:custGeom>
            <a:avLst/>
            <a:gdLst/>
            <a:ahLst/>
            <a:cxnLst/>
            <a:rect l="l" t="t" r="r" b="b"/>
            <a:pathLst>
              <a:path w="4062794" h="3789349">
                <a:moveTo>
                  <a:pt x="204663" y="0"/>
                </a:moveTo>
                <a:lnTo>
                  <a:pt x="3858131" y="0"/>
                </a:lnTo>
                <a:cubicBezTo>
                  <a:pt x="3971163" y="0"/>
                  <a:pt x="4062794" y="91631"/>
                  <a:pt x="4062794" y="204663"/>
                </a:cubicBezTo>
                <a:lnTo>
                  <a:pt x="4062794" y="3584686"/>
                </a:lnTo>
                <a:cubicBezTo>
                  <a:pt x="4062794" y="3697718"/>
                  <a:pt x="3971163" y="3789349"/>
                  <a:pt x="3858131" y="3789349"/>
                </a:cubicBezTo>
                <a:lnTo>
                  <a:pt x="204663" y="3789349"/>
                </a:lnTo>
                <a:cubicBezTo>
                  <a:pt x="91631" y="3789349"/>
                  <a:pt x="0" y="3697718"/>
                  <a:pt x="0" y="3584686"/>
                </a:cubicBezTo>
                <a:lnTo>
                  <a:pt x="0" y="204663"/>
                </a:lnTo>
                <a:cubicBezTo>
                  <a:pt x="0" y="91631"/>
                  <a:pt x="91631" y="0"/>
                  <a:pt x="204663" y="0"/>
                </a:cubicBezTo>
                <a:close/>
              </a:path>
            </a:pathLst>
          </a:custGeom>
          <a:noFill/>
          <a:ln>
            <a:noFill/>
          </a:ln>
        </p:spPr>
      </p:pic>
      <p:sp>
        <p:nvSpPr>
          <p:cNvPr id="11" name="标题 1"/>
          <p:cNvSpPr txBox="1"/>
          <p:nvPr/>
        </p:nvSpPr>
        <p:spPr>
          <a:xfrm>
            <a:off x="1137037" y="3810994"/>
            <a:ext cx="5637474" cy="1843045"/>
          </a:xfrm>
          <a:prstGeom prst="roundRect">
            <a:avLst>
              <a:gd name="adj" fmla="val 10037"/>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828800" y="4113143"/>
            <a:ext cx="4746929" cy="289229"/>
          </a:xfrm>
          <a:prstGeom prst="rect">
            <a:avLst/>
          </a:prstGeom>
          <a:noFill/>
          <a:ln>
            <a:noFill/>
          </a:ln>
        </p:spPr>
        <p:txBody>
          <a:bodyPr vert="horz" wrap="square" lIns="0" tIns="0" rIns="0" bIns="0" rtlCol="0" anchor="ctr"/>
          <a:lstStyle/>
          <a:p>
            <a:pPr>
              <a:lnSpc>
                <a:spcPct val="130000"/>
              </a:lnSpc>
            </a:pP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Căn</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cứ</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lựa</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chọn</a:t>
            </a:r>
            <a:endPar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3" name="标题 1"/>
          <p:cNvSpPr txBox="1"/>
          <p:nvPr/>
        </p:nvSpPr>
        <p:spPr>
          <a:xfrm>
            <a:off x="1828800" y="4447098"/>
            <a:ext cx="4746929" cy="983532"/>
          </a:xfrm>
          <a:prstGeom prst="rect">
            <a:avLst/>
          </a:prstGeom>
        </p:spPr>
        <p:txBody>
          <a:bodyPr vert="horz" wrap="square" lIns="0" tIns="0" rIns="0" bIns="0" rtlCol="0" anchor="t"/>
          <a:lstStyle/>
          <a:p>
            <a:pPr>
              <a:lnSpc>
                <a:spcPct val="150000"/>
              </a:lnSpc>
            </a:pPr>
            <a:r>
              <a:rPr kumimoji="1" lang="vi-VN" altLang="zh-CN" sz="1600" dirty="0">
                <a:ln w="12700">
                  <a:noFill/>
                </a:ln>
                <a:solidFill>
                  <a:srgbClr val="000000">
                    <a:alpha val="100000"/>
                  </a:srgbClr>
                </a:solidFill>
                <a:latin typeface="Arial "/>
                <a:ea typeface="Source Han Sans"/>
              </a:rPr>
              <a:t>Mô hình tối ưu được chọn dựa trên chỉ số Test Mean Squared Error (MSE) </a:t>
            </a:r>
            <a:r>
              <a:rPr kumimoji="1" lang="vi-VN" altLang="zh-CN" sz="1600">
                <a:ln w="12700">
                  <a:noFill/>
                </a:ln>
                <a:solidFill>
                  <a:srgbClr val="000000">
                    <a:alpha val="100000"/>
                  </a:srgbClr>
                </a:solidFill>
                <a:latin typeface="Arial "/>
                <a:ea typeface="Source Han Sans"/>
              </a:rPr>
              <a:t>thấp nhất</a:t>
            </a:r>
            <a:r>
              <a:rPr kumimoji="1" lang="zh-CN" altLang="vi-VN" sz="1600" dirty="0">
                <a:ln w="12700">
                  <a:noFill/>
                </a:ln>
                <a:solidFill>
                  <a:srgbClr val="000000">
                    <a:alpha val="100000"/>
                  </a:srgbClr>
                </a:solidFill>
                <a:latin typeface="Arial "/>
                <a:ea typeface="Source Han Sans"/>
              </a:rPr>
              <a:t>。</a:t>
            </a:r>
          </a:p>
        </p:txBody>
      </p:sp>
      <p:sp>
        <p:nvSpPr>
          <p:cNvPr id="14" name="标题 1"/>
          <p:cNvSpPr txBox="1"/>
          <p:nvPr/>
        </p:nvSpPr>
        <p:spPr>
          <a:xfrm>
            <a:off x="664155" y="4255438"/>
            <a:ext cx="954157" cy="954157"/>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22970" y="4314253"/>
            <a:ext cx="836526" cy="836526"/>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94978" y="4314716"/>
            <a:ext cx="692510" cy="810200"/>
          </a:xfrm>
          <a:prstGeom prst="rect">
            <a:avLst/>
          </a:prstGeom>
          <a:noFill/>
          <a:ln>
            <a:noFill/>
          </a:ln>
        </p:spPr>
        <p:txBody>
          <a:bodyPr vert="horz" wrap="square" lIns="0" tIns="0" rIns="0" bIns="0" rtlCol="0" anchor="ctr"/>
          <a:lstStyle/>
          <a:p>
            <a:pPr algn="ctr">
              <a:lnSpc>
                <a:spcPct val="110000"/>
              </a:lnSpc>
            </a:pPr>
            <a:r>
              <a:rPr kumimoji="1" lang="en-US" altLang="zh-CN" sz="3200">
                <a:ln w="12700">
                  <a:noFill/>
                </a:ln>
                <a:solidFill>
                  <a:srgbClr val="FFFFFF">
                    <a:alpha val="100000"/>
                  </a:srgbClr>
                </a:solidFill>
                <a:latin typeface="Source Han Sans"/>
                <a:ea typeface="Source Han Sans"/>
                <a:cs typeface="Source Han Sans"/>
              </a:rPr>
              <a:t>02</a:t>
            </a:r>
            <a:endParaRPr kumimoji="1" lang="zh-CN" altLang="en-US"/>
          </a:p>
        </p:txBody>
      </p:sp>
      <p:sp>
        <p:nvSpPr>
          <p:cNvPr id="17"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Lựa chọn mô hình</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05</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Đánh giá mô hình</a:t>
            </a:r>
            <a:endParaRPr kumimoji="1" lang="zh-CN" altLang="en-US"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7EFFE6AA-D1FA-4804-D074-14C582BC3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660399" y="1668176"/>
            <a:ext cx="5231518" cy="1532081"/>
          </a:xfrm>
          <a:custGeom>
            <a:avLst/>
            <a:gdLst>
              <a:gd name="connsiteX0" fmla="*/ 3190875 w 3190875"/>
              <a:gd name="connsiteY0" fmla="*/ 595503 h 876300"/>
              <a:gd name="connsiteX1" fmla="*/ 0 w 3190875"/>
              <a:gd name="connsiteY1" fmla="*/ 876300 h 876300"/>
              <a:gd name="connsiteX2" fmla="*/ 0 w 3190875"/>
              <a:gd name="connsiteY2" fmla="*/ 160211 h 876300"/>
              <a:gd name="connsiteX3" fmla="*/ 160211 w 3190875"/>
              <a:gd name="connsiteY3" fmla="*/ 0 h 876300"/>
              <a:gd name="connsiteX4" fmla="*/ 2566607 w 3190875"/>
              <a:gd name="connsiteY4" fmla="*/ 0 h 876300"/>
              <a:gd name="connsiteX5" fmla="*/ 2693003 w 3190875"/>
              <a:gd name="connsiteY5" fmla="*/ 61817 h 876300"/>
              <a:gd name="connsiteX6" fmla="*/ 2857500 w 3190875"/>
              <a:gd name="connsiteY6" fmla="*/ 285750 h 876300"/>
              <a:gd name="connsiteX7" fmla="*/ 3190875 w 3190875"/>
              <a:gd name="connsiteY7" fmla="*/ 595503 h 876300"/>
            </a:gdLst>
            <a:ahLst/>
            <a:cxnLst/>
            <a:rect l="l" t="t" r="r" b="b"/>
            <a:pathLst>
              <a:path w="3190875" h="876300">
                <a:moveTo>
                  <a:pt x="3190875" y="595503"/>
                </a:moveTo>
                <a:lnTo>
                  <a:pt x="0" y="876300"/>
                </a:lnTo>
                <a:lnTo>
                  <a:pt x="0" y="160211"/>
                </a:lnTo>
                <a:cubicBezTo>
                  <a:pt x="0" y="71729"/>
                  <a:pt x="71729" y="0"/>
                  <a:pt x="160211" y="0"/>
                </a:cubicBezTo>
                <a:lnTo>
                  <a:pt x="2566607" y="0"/>
                </a:lnTo>
                <a:cubicBezTo>
                  <a:pt x="2616013" y="12"/>
                  <a:pt x="2662657" y="22823"/>
                  <a:pt x="2693003" y="61817"/>
                </a:cubicBezTo>
                <a:lnTo>
                  <a:pt x="2857500" y="285750"/>
                </a:lnTo>
                <a:cubicBezTo>
                  <a:pt x="2939415" y="391001"/>
                  <a:pt x="3019425" y="561975"/>
                  <a:pt x="3190875" y="595503"/>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660402" y="2693972"/>
            <a:ext cx="5328000" cy="2902252"/>
          </a:xfrm>
          <a:prstGeom prst="roundRect">
            <a:avLst>
              <a:gd name="adj" fmla="val 6005"/>
            </a:avLst>
          </a:prstGeom>
          <a:solidFill>
            <a:schemeClr val="bg1"/>
          </a:solidFill>
          <a:ln w="12700" cap="sq">
            <a:solidFill>
              <a:schemeClr val="accent1"/>
            </a:solidFill>
            <a:miter/>
          </a:ln>
          <a:effectLst>
            <a:outerShdw blurRad="254000" dist="1270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92272" y="1749334"/>
            <a:ext cx="4156806" cy="830248"/>
          </a:xfrm>
          <a:prstGeom prst="rect">
            <a:avLst/>
          </a:prstGeom>
          <a:noFill/>
          <a:ln>
            <a:noFill/>
          </a:ln>
        </p:spPr>
        <p:txBody>
          <a:bodyPr vert="horz" wrap="square" lIns="0" tIns="0" rIns="0" bIns="0" rtlCol="0" anchor="ctr"/>
          <a:lstStyle/>
          <a:p>
            <a:pP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Các mô hình sẽ được đánh giá dựa trên chỉ số MSE</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a:off x="1375462" y="3426038"/>
            <a:ext cx="4320000" cy="1421159"/>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Mean Absolute Error (MSE): Đo lường giá trị trung bình của sai số tuyệt đối giữa giá trị thực tế và giá trị dự đoán. Giá trị MSE càng nhỏ độ chính xác của mô hình càng cao.</a:t>
            </a:r>
            <a:endParaRPr kumimoji="1" lang="zh-CN" altLang="en-US" sz="1600">
              <a:ln w="12700">
                <a:noFill/>
              </a:ln>
              <a:solidFill>
                <a:srgbClr val="000000">
                  <a:alpha val="100000"/>
                </a:srgbClr>
              </a:solidFill>
              <a:latin typeface="Arial "/>
              <a:ea typeface="Source Han Sans"/>
            </a:endParaRPr>
          </a:p>
        </p:txBody>
      </p:sp>
      <p:sp>
        <p:nvSpPr>
          <p:cNvPr id="7" name="标题 1"/>
          <p:cNvSpPr txBox="1"/>
          <p:nvPr/>
        </p:nvSpPr>
        <p:spPr>
          <a:xfrm>
            <a:off x="930372" y="3331985"/>
            <a:ext cx="67900" cy="13379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Đánh giá mô hình</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029091" y="5705820"/>
            <a:ext cx="3962333" cy="510834"/>
          </a:xfrm>
          <a:prstGeom prst="rect">
            <a:avLst/>
          </a:prstGeom>
          <a:noFill/>
          <a:ln>
            <a:noFill/>
          </a:ln>
          <a:effectLst/>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Bảng giá trị thể hiện MSE của từng mô hình</a:t>
            </a:r>
            <a:endParaRPr kumimoji="1" lang="zh-CN" altLang="en-US"/>
          </a:p>
        </p:txBody>
      </p:sp>
      <p:pic>
        <p:nvPicPr>
          <p:cNvPr id="11" name="Picture 10" descr="A screenshot of a graph&#10;&#10;AI-generated content may be incorrect.">
            <a:extLst>
              <a:ext uri="{FF2B5EF4-FFF2-40B4-BE49-F238E27FC236}">
                <a16:creationId xmlns:a16="http://schemas.microsoft.com/office/drawing/2014/main" id="{9F9DDCB1-5C2E-ED7F-C5EA-7EE28B3BC4B1}"/>
              </a:ext>
            </a:extLst>
          </p:cNvPr>
          <p:cNvPicPr>
            <a:picLocks noChangeAspect="1"/>
          </p:cNvPicPr>
          <p:nvPr/>
        </p:nvPicPr>
        <p:blipFill>
          <a:blip r:embed="rId2"/>
          <a:stretch>
            <a:fillRect/>
          </a:stretch>
        </p:blipFill>
        <p:spPr>
          <a:xfrm>
            <a:off x="6606977" y="2081499"/>
            <a:ext cx="5248910" cy="35147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283507" y="5129934"/>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93973" y="2150096"/>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91607" y="3809282"/>
            <a:ext cx="4806392" cy="1237875"/>
          </a:xfrm>
          <a:prstGeom prst="rect">
            <a:avLst/>
          </a:prstGeom>
          <a:noFill/>
          <a:ln>
            <a:noFill/>
          </a:ln>
        </p:spPr>
        <p:txBody>
          <a:bodyPr vert="horz" wrap="square" lIns="0" tIns="0" rIns="0" bIns="0" rtlCol="0" anchor="b"/>
          <a:lstStyle/>
          <a:p>
            <a:pPr algn="r">
              <a:lnSpc>
                <a:spcPct val="150000"/>
              </a:lnSpc>
            </a:pPr>
            <a:r>
              <a:rPr kumimoji="1" lang="en-US" altLang="zh-CN" sz="24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Nền tảng giao dịch trực tuyến</a:t>
            </a:r>
            <a:endParaRPr kumimoji="1" lang="zh-CN" altLang="en-US" sz="2400">
              <a:latin typeface="Arial Bold" panose="020B0704020202020204" pitchFamily="34" charset="0"/>
              <a:cs typeface="Arial Bold" panose="020B0704020202020204" pitchFamily="34" charset="0"/>
            </a:endParaRPr>
          </a:p>
        </p:txBody>
      </p:sp>
      <p:sp>
        <p:nvSpPr>
          <p:cNvPr id="9" name="标题 1"/>
          <p:cNvSpPr txBox="1"/>
          <p:nvPr/>
        </p:nvSpPr>
        <p:spPr>
          <a:xfrm>
            <a:off x="7795208" y="1598294"/>
            <a:ext cx="2832797" cy="455696"/>
          </a:xfrm>
          <a:prstGeom prst="rect">
            <a:avLst/>
          </a:prstGeom>
          <a:noFill/>
          <a:ln>
            <a:noFill/>
          </a:ln>
        </p:spPr>
        <p:txBody>
          <a:bodyPr vert="horz" wrap="square" lIns="0" tIns="0" rIns="0" bIns="0" rtlCol="0" anchor="b"/>
          <a:lstStyle/>
          <a:p>
            <a:pPr algn="l">
              <a:lnSpc>
                <a:spcPct val="150000"/>
              </a:lnSpc>
            </a:pPr>
            <a:r>
              <a:rPr kumimoji="1" lang="en-US" altLang="zh-CN" sz="24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Ý nghĩa của dự án</a:t>
            </a:r>
            <a:endParaRPr kumimoji="1" lang="zh-CN" altLang="en-US" sz="2400">
              <a:latin typeface="Arial Bold" panose="020B0704020202020204" pitchFamily="34" charset="0"/>
              <a:cs typeface="Arial Bold" panose="020B0704020202020204" pitchFamily="34" charset="0"/>
            </a:endParaRPr>
          </a:p>
        </p:txBody>
      </p:sp>
      <p:sp>
        <p:nvSpPr>
          <p:cNvPr id="10" name="标题 1"/>
          <p:cNvSpPr txBox="1"/>
          <p:nvPr/>
        </p:nvSpPr>
        <p:spPr>
          <a:xfrm>
            <a:off x="5015880" y="2225769"/>
            <a:ext cx="2160240" cy="2160240"/>
          </a:xfrm>
          <a:prstGeom prst="ellipse">
            <a:avLst/>
          </a:prstGeom>
          <a:solidFill>
            <a:schemeClr val="accent1">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139492" y="2349381"/>
            <a:ext cx="1913016" cy="1913016"/>
          </a:xfrm>
          <a:prstGeom prst="ellipse">
            <a:avLst/>
          </a:prstGeom>
          <a:solidFill>
            <a:schemeClr val="accent1">
              <a:alpha val="24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283507" y="2493397"/>
            <a:ext cx="1624986" cy="162498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812323" y="3048703"/>
            <a:ext cx="567354" cy="51437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2071669" y="2004887"/>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80400" y="1424271"/>
            <a:ext cx="5025495" cy="547268"/>
          </a:xfrm>
          <a:prstGeom prst="rect">
            <a:avLst/>
          </a:prstGeom>
          <a:noFill/>
          <a:ln>
            <a:noFill/>
          </a:ln>
        </p:spPr>
        <p:txBody>
          <a:bodyPr vert="horz" wrap="square" lIns="0" tIns="0" rIns="0" bIns="0" rtlCol="0" anchor="b"/>
          <a:lstStyle/>
          <a:p>
            <a:pPr algn="r">
              <a:lnSpc>
                <a:spcPct val="150000"/>
              </a:lnSpc>
            </a:pPr>
            <a:r>
              <a:rPr kumimoji="1" lang="en-US" altLang="zh-CN" sz="24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Tăng trưởng kinh tế và dân số trẻ</a:t>
            </a:r>
            <a:endParaRPr kumimoji="1" lang="zh-CN" altLang="en-US" sz="2400">
              <a:latin typeface="Arial Bold" panose="020B0704020202020204" pitchFamily="34" charset="0"/>
              <a:cs typeface="Arial Bold" panose="020B0704020202020204" pitchFamily="34" charset="0"/>
            </a:endParaRPr>
          </a:p>
        </p:txBody>
      </p:sp>
      <p:sp>
        <p:nvSpPr>
          <p:cNvPr id="16"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Thị trường xe cũ Ấn Độ phát triển mạnh mẽ</a:t>
            </a:r>
            <a:endParaRPr kumimoji="1" lang="zh-CN" altLang="en-US" sz="3800">
              <a:latin typeface="Arial Bold" panose="020B0704020202020204" pitchFamily="34" charset="0"/>
              <a:cs typeface="Arial Bold" panose="020B0704020202020204" pitchFamily="34" charset="0"/>
            </a:endParaRPr>
          </a:p>
        </p:txBody>
      </p:sp>
      <p:sp>
        <p:nvSpPr>
          <p:cNvPr id="17"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06</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Phân tích và đánh giá</a:t>
            </a:r>
            <a:endParaRPr kumimoji="1" lang="zh-CN" altLang="en-US"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94FCE384-7B47-0917-F8AC-8830ECE6E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4565" y="1720739"/>
            <a:ext cx="10396010" cy="4524957"/>
          </a:xfrm>
          <a:prstGeom prst="roundRect">
            <a:avLst>
              <a:gd name="adj" fmla="val 6600"/>
            </a:avLst>
          </a:prstGeom>
          <a:solidFill>
            <a:schemeClr val="bg1"/>
          </a:solidFill>
          <a:ln w="12043" cap="sq">
            <a:gradFill>
              <a:gsLst>
                <a:gs pos="0">
                  <a:schemeClr val="accent1">
                    <a:lumMod val="40000"/>
                    <a:lumOff val="60000"/>
                    <a:alpha val="100000"/>
                  </a:schemeClr>
                </a:gs>
                <a:gs pos="100000">
                  <a:schemeClr val="accent1">
                    <a:lumMod val="75000"/>
                    <a:alpha val="100000"/>
                  </a:schemeClr>
                </a:gs>
              </a:gsLst>
              <a:lin ang="2700000" scaled="0"/>
            </a:gradFill>
            <a:miter/>
          </a:ln>
          <a:effectLst>
            <a:outerShdw blurRad="50800" dist="38100" dir="8100000" algn="tr" rotWithShape="0">
              <a:schemeClr val="accent1">
                <a:lumMod val="50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p:cNvSpPr txBox="1"/>
          <p:nvPr/>
        </p:nvSpPr>
        <p:spPr>
          <a:xfrm>
            <a:off x="884565" y="1106236"/>
            <a:ext cx="10396010" cy="1010138"/>
          </a:xfrm>
          <a:prstGeom prst="roundRect">
            <a:avLst>
              <a:gd name="adj" fmla="val 17704"/>
            </a:avLst>
          </a:prstGeom>
          <a:solidFill>
            <a:schemeClr val="accent1"/>
          </a:solidFill>
          <a:ln w="19050" cap="sq">
            <a:noFill/>
            <a:miter/>
          </a:ln>
          <a:effectLst/>
        </p:spPr>
        <p:txBody>
          <a:bodyPr vert="horz" wrap="square" lIns="86713" tIns="43356" rIns="86713" bIns="43356" rtlCol="0" anchor="ctr"/>
          <a:lstStyle/>
          <a:p>
            <a:pPr algn="ctr">
              <a:lnSpc>
                <a:spcPct val="100000"/>
              </a:lnSpc>
            </a:pPr>
            <a:endParaRPr kumimoji="1" lang="zh-CN" altLang="en-US"/>
          </a:p>
        </p:txBody>
      </p:sp>
      <p:sp>
        <p:nvSpPr>
          <p:cNvPr id="4" name="标题 1"/>
          <p:cNvSpPr txBox="1"/>
          <p:nvPr/>
        </p:nvSpPr>
        <p:spPr>
          <a:xfrm>
            <a:off x="1061750" y="1190351"/>
            <a:ext cx="9899169" cy="841909"/>
          </a:xfrm>
          <a:prstGeom prst="rect">
            <a:avLst/>
          </a:prstGeom>
          <a:noFill/>
          <a:ln>
            <a:noFill/>
          </a:ln>
        </p:spPr>
        <p:txBody>
          <a:bodyPr vert="horz" wrap="square" lIns="0" tIns="0" rIns="0" bIns="0" rtlCol="0" anchor="ctr"/>
          <a:lstStyle/>
          <a:p>
            <a:pPr>
              <a:lnSpc>
                <a:spcPct val="130000"/>
              </a:lnSpc>
            </a:pP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Biểu</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đồ</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so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sánh</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chỉ</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số</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MSE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của</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các</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err="1">
                <a:ln w="12700">
                  <a:noFill/>
                </a:ln>
                <a:solidFill>
                  <a:schemeClr val="bg1"/>
                </a:solidFill>
                <a:latin typeface="Arial Bold" panose="020B0704020202020204" pitchFamily="34" charset="0"/>
                <a:ea typeface="Source Han Sans CN Bold"/>
                <a:cs typeface="Arial Bold" panose="020B0704020202020204" pitchFamily="34" charset="0"/>
              </a:rPr>
              <a:t>mô</a:t>
            </a: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 hình</a:t>
            </a:r>
            <a:endParaRPr kumimoji="1" lang="zh-CN" altLang="en-US" sz="2000" dirty="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5"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Picture 6" descr="A graph of different colored bars&#10;&#10;AI-generated content may be incorrect.">
            <a:extLst>
              <a:ext uri="{FF2B5EF4-FFF2-40B4-BE49-F238E27FC236}">
                <a16:creationId xmlns:a16="http://schemas.microsoft.com/office/drawing/2014/main" id="{1DBB0ADE-F125-EEE3-7288-9A8C65D90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584" y="2116374"/>
            <a:ext cx="6661499" cy="3972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4565" y="1720739"/>
            <a:ext cx="10396010" cy="4524957"/>
          </a:xfrm>
          <a:prstGeom prst="roundRect">
            <a:avLst>
              <a:gd name="adj" fmla="val 6600"/>
            </a:avLst>
          </a:prstGeom>
          <a:solidFill>
            <a:schemeClr val="bg1"/>
          </a:solidFill>
          <a:ln w="12043" cap="sq">
            <a:gradFill>
              <a:gsLst>
                <a:gs pos="0">
                  <a:schemeClr val="accent1">
                    <a:lumMod val="40000"/>
                    <a:lumOff val="60000"/>
                    <a:alpha val="100000"/>
                  </a:schemeClr>
                </a:gs>
                <a:gs pos="100000">
                  <a:schemeClr val="accent1">
                    <a:lumMod val="75000"/>
                    <a:alpha val="100000"/>
                  </a:schemeClr>
                </a:gs>
              </a:gsLst>
              <a:lin ang="2700000" scaled="0"/>
            </a:gradFill>
            <a:miter/>
          </a:ln>
          <a:effectLst>
            <a:outerShdw blurRad="50800" dist="38100" dir="8100000" algn="tr" rotWithShape="0">
              <a:schemeClr val="accent1">
                <a:lumMod val="50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p:cNvSpPr txBox="1"/>
          <p:nvPr/>
        </p:nvSpPr>
        <p:spPr>
          <a:xfrm>
            <a:off x="884565" y="1106236"/>
            <a:ext cx="10396010" cy="1010138"/>
          </a:xfrm>
          <a:prstGeom prst="roundRect">
            <a:avLst>
              <a:gd name="adj" fmla="val 17704"/>
            </a:avLst>
          </a:prstGeom>
          <a:solidFill>
            <a:schemeClr val="accent1"/>
          </a:solidFill>
          <a:ln w="19050" cap="sq">
            <a:noFill/>
            <a:miter/>
          </a:ln>
          <a:effectLst/>
        </p:spPr>
        <p:txBody>
          <a:bodyPr vert="horz" wrap="square" lIns="86713" tIns="43356" rIns="86713" bIns="43356" rtlCol="0" anchor="ctr"/>
          <a:lstStyle/>
          <a:p>
            <a:pPr algn="ctr">
              <a:lnSpc>
                <a:spcPct val="100000"/>
              </a:lnSpc>
            </a:pPr>
            <a:endParaRPr kumimoji="1" lang="zh-CN" altLang="en-US"/>
          </a:p>
        </p:txBody>
      </p:sp>
      <p:sp>
        <p:nvSpPr>
          <p:cNvPr id="4" name="标题 1"/>
          <p:cNvSpPr txBox="1"/>
          <p:nvPr/>
        </p:nvSpPr>
        <p:spPr>
          <a:xfrm>
            <a:off x="1061750" y="1371600"/>
            <a:ext cx="9899169" cy="660660"/>
          </a:xfrm>
          <a:prstGeom prst="rect">
            <a:avLst/>
          </a:prstGeom>
          <a:noFill/>
          <a:ln>
            <a:noFill/>
          </a:ln>
        </p:spPr>
        <p:txBody>
          <a:bodyPr vert="horz" wrap="square" lIns="0" tIns="0" rIns="0" bIns="0" rtlCol="0" anchor="ctr"/>
          <a:lstStyle/>
          <a:p>
            <a:pP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Biểu đồ phân tán thể hiện mối quan hệ giữa   giá thực tế và giá dự đoán của mô hình Random Forest
</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5"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Picture 6" descr="A graph with blue dots and red line&#10;&#10;AI-generated content may be incorrect.">
            <a:extLst>
              <a:ext uri="{FF2B5EF4-FFF2-40B4-BE49-F238E27FC236}">
                <a16:creationId xmlns:a16="http://schemas.microsoft.com/office/drawing/2014/main" id="{0E644D3D-EF9F-8EE8-75D7-7A6FF53AC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138" y="2256921"/>
            <a:ext cx="4936392" cy="384822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4565" y="1720739"/>
            <a:ext cx="10396010" cy="4524957"/>
          </a:xfrm>
          <a:prstGeom prst="roundRect">
            <a:avLst>
              <a:gd name="adj" fmla="val 6600"/>
            </a:avLst>
          </a:prstGeom>
          <a:solidFill>
            <a:schemeClr val="bg1"/>
          </a:solidFill>
          <a:ln w="12043" cap="sq">
            <a:gradFill>
              <a:gsLst>
                <a:gs pos="0">
                  <a:schemeClr val="accent1">
                    <a:lumMod val="40000"/>
                    <a:lumOff val="60000"/>
                    <a:alpha val="100000"/>
                  </a:schemeClr>
                </a:gs>
                <a:gs pos="100000">
                  <a:schemeClr val="accent1">
                    <a:lumMod val="75000"/>
                    <a:alpha val="100000"/>
                  </a:schemeClr>
                </a:gs>
              </a:gsLst>
              <a:lin ang="2700000" scaled="0"/>
            </a:gradFill>
            <a:miter/>
          </a:ln>
          <a:effectLst>
            <a:outerShdw blurRad="50800" dist="38100" dir="8100000" algn="tr" rotWithShape="0">
              <a:schemeClr val="accent1">
                <a:lumMod val="50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p:cNvSpPr txBox="1"/>
          <p:nvPr/>
        </p:nvSpPr>
        <p:spPr>
          <a:xfrm>
            <a:off x="884565" y="1106236"/>
            <a:ext cx="10253539" cy="1010138"/>
          </a:xfrm>
          <a:prstGeom prst="roundRect">
            <a:avLst>
              <a:gd name="adj" fmla="val 17704"/>
            </a:avLst>
          </a:prstGeom>
          <a:solidFill>
            <a:schemeClr val="accent1"/>
          </a:solidFill>
          <a:ln w="19050" cap="sq">
            <a:noFill/>
            <a:miter/>
          </a:ln>
          <a:effectLst/>
        </p:spPr>
        <p:txBody>
          <a:bodyPr vert="horz" wrap="square" lIns="86713" tIns="43356" rIns="86713" bIns="43356" rtlCol="0" anchor="ctr"/>
          <a:lstStyle/>
          <a:p>
            <a:pPr algn="ctr">
              <a:lnSpc>
                <a:spcPct val="100000"/>
              </a:lnSpc>
            </a:pPr>
            <a:endParaRPr kumimoji="1" lang="zh-CN" altLang="en-US"/>
          </a:p>
        </p:txBody>
      </p:sp>
      <p:sp>
        <p:nvSpPr>
          <p:cNvPr id="4" name="标题 1"/>
          <p:cNvSpPr txBox="1"/>
          <p:nvPr/>
        </p:nvSpPr>
        <p:spPr>
          <a:xfrm>
            <a:off x="1061749" y="1460258"/>
            <a:ext cx="9899169" cy="623459"/>
          </a:xfrm>
          <a:prstGeom prst="rect">
            <a:avLst/>
          </a:prstGeom>
          <a:noFill/>
          <a:ln>
            <a:noFill/>
          </a:ln>
        </p:spPr>
        <p:txBody>
          <a:bodyPr vert="horz" wrap="square" lIns="0" tIns="0" rIns="0" bIns="0" rtlCol="0" anchor="ctr"/>
          <a:lstStyle/>
          <a:p>
            <a:pPr>
              <a:lnSpc>
                <a:spcPct val="130000"/>
              </a:lnSpc>
            </a:pP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Biểu</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đồ</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phân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tán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thể</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hiện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mối</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quan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hệ</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giữa</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giá</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thực</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tế</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và</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giá</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dự</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đoán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của</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mô</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hình</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Random Forest</a:t>
            </a: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
</a:t>
            </a:r>
            <a:endParaRPr kumimoji="1" lang="zh-CN" altLang="en-US" sz="2000" dirty="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5"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Picture 6" descr="A graph of different colored lines&#10;&#10;AI-generated content may be incorrect.">
            <a:extLst>
              <a:ext uri="{FF2B5EF4-FFF2-40B4-BE49-F238E27FC236}">
                <a16:creationId xmlns:a16="http://schemas.microsoft.com/office/drawing/2014/main" id="{0482A326-1209-E7B2-1D92-EE912B0E2460}"/>
              </a:ext>
            </a:extLst>
          </p:cNvPr>
          <p:cNvPicPr>
            <a:picLocks noChangeAspect="1"/>
          </p:cNvPicPr>
          <p:nvPr/>
        </p:nvPicPr>
        <p:blipFill>
          <a:blip r:embed="rId2"/>
          <a:stretch>
            <a:fillRect/>
          </a:stretch>
        </p:blipFill>
        <p:spPr>
          <a:xfrm>
            <a:off x="2376691" y="2200489"/>
            <a:ext cx="7269286" cy="39220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2412" y="58133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ahLst/>
            <a:cxn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alpha val="81000"/>
            </a:schemeClr>
          </a:solidFill>
          <a:ln w="254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660399" y="1564222"/>
            <a:ext cx="5342582" cy="3996319"/>
          </a:xfrm>
          <a:prstGeom prst="roundRect">
            <a:avLst>
              <a:gd name="adj" fmla="val 8259"/>
            </a:avLst>
          </a:prstGeom>
          <a:solidFill>
            <a:schemeClr val="bg1"/>
          </a:solidFill>
          <a:ln w="12700" cap="flat">
            <a:noFill/>
            <a:miter/>
          </a:ln>
          <a:effectLst>
            <a:outerShdw blurRad="190500" dist="50800" dir="5400000" algn="ctr" rotWithShape="0">
              <a:schemeClr val="accent1">
                <a:lumMod val="75000"/>
                <a:alpha val="30000"/>
              </a:schemeClr>
            </a:outerShdw>
          </a:effectLst>
        </p:spPr>
        <p:txBody>
          <a:bodyPr vert="horz" wrap="square" lIns="22860" tIns="22860" rIns="22860" bIns="22860" rtlCol="0" anchor="ctr"/>
          <a:lstStyle/>
          <a:p>
            <a:pPr algn="ctr">
              <a:lnSpc>
                <a:spcPct val="150000"/>
              </a:lnSpc>
            </a:pPr>
            <a:endParaRPr kumimoji="1" lang="zh-CN" altLang="en-US"/>
          </a:p>
        </p:txBody>
      </p:sp>
      <p:sp>
        <p:nvSpPr>
          <p:cNvPr id="5" name="标题 1"/>
          <p:cNvSpPr txBox="1"/>
          <p:nvPr/>
        </p:nvSpPr>
        <p:spPr>
          <a:xfrm>
            <a:off x="821440" y="1725412"/>
            <a:ext cx="5032118" cy="327808"/>
          </a:xfrm>
          <a:prstGeom prst="rect">
            <a:avLst/>
          </a:prstGeom>
          <a:noFill/>
          <a:ln>
            <a:noFill/>
          </a:ln>
        </p:spPr>
        <p:txBody>
          <a:bodyPr vert="horz" wrap="square" lIns="0" tIns="0" rIns="0" bIns="0" rtlCol="0" anchor="t"/>
          <a:lstStyle/>
          <a:p>
            <a:pPr>
              <a:lnSpc>
                <a:spcPct val="130000"/>
              </a:lnSpc>
            </a:pPr>
            <a:r>
              <a:rPr kumimoji="1" lang="en-US" altLang="zh-CN"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rPr>
              <a:t>Kết quả thực nghiệm</a:t>
            </a:r>
            <a:endParaRPr kumimoji="1" lang="zh-CN" altLang="en-US"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a:off x="821440" y="2070363"/>
            <a:ext cx="5021344" cy="3341896"/>
          </a:xfrm>
          <a:prstGeom prst="rect">
            <a:avLst/>
          </a:prstGeom>
          <a:noFill/>
          <a:ln>
            <a:noFill/>
          </a:ln>
        </p:spPr>
        <p:txBody>
          <a:bodyPr vert="horz" wrap="square" lIns="0" tIns="0" rIns="0" bIns="0" rtlCol="0" anchor="t"/>
          <a:lstStyle/>
          <a:p>
            <a:pPr>
              <a:lnSpc>
                <a:spcPct val="150000"/>
              </a:lnSpc>
            </a:pPr>
            <a:r>
              <a:rPr kumimoji="1" lang="en-US" altLang="zh-CN" sz="1600" dirty="0">
                <a:ln w="12700">
                  <a:noFill/>
                </a:ln>
                <a:solidFill>
                  <a:srgbClr val="000000">
                    <a:alpha val="100000"/>
                  </a:srgbClr>
                </a:solidFill>
                <a:latin typeface="Arial "/>
                <a:ea typeface="Source Han Sans"/>
              </a:rPr>
              <a:t>Random Forest </a:t>
            </a:r>
            <a:r>
              <a:rPr kumimoji="1" lang="en-US" altLang="zh-CN" sz="1600" dirty="0" err="1">
                <a:ln w="12700">
                  <a:noFill/>
                </a:ln>
                <a:solidFill>
                  <a:srgbClr val="000000">
                    <a:alpha val="100000"/>
                  </a:srgbClr>
                </a:solidFill>
                <a:latin typeface="Arial "/>
                <a:ea typeface="Source Han Sans"/>
              </a:rPr>
              <a:t>là</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mô</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hình</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hiệu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quả</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nhất</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cho</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bài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toán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dự</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đoán</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giá</a:t>
            </a:r>
            <a:r>
              <a:rPr kumimoji="1" lang="en-US" altLang="zh-CN" sz="1600">
                <a:ln w="12700">
                  <a:noFill/>
                </a:ln>
                <a:solidFill>
                  <a:srgbClr val="000000">
                    <a:alpha val="100000"/>
                  </a:srgbClr>
                </a:solidFill>
                <a:latin typeface="Arial "/>
                <a:ea typeface="Source Han Sans"/>
              </a:rPr>
              <a:t> xe.</a:t>
            </a:r>
            <a:endParaRPr kumimoji="1" lang="zh-CN" altLang="en-US" sz="1600" dirty="0">
              <a:ln w="12700">
                <a:noFill/>
              </a:ln>
              <a:solidFill>
                <a:srgbClr val="000000">
                  <a:alpha val="100000"/>
                </a:srgbClr>
              </a:solidFill>
              <a:latin typeface="Arial "/>
              <a:ea typeface="Source Han Sans"/>
            </a:endParaRPr>
          </a:p>
        </p:txBody>
      </p:sp>
      <p:sp>
        <p:nvSpPr>
          <p:cNvPr id="7" name="标题 1"/>
          <p:cNvSpPr txBox="1"/>
          <p:nvPr/>
        </p:nvSpPr>
        <p:spPr>
          <a:xfrm>
            <a:off x="6176318" y="1564222"/>
            <a:ext cx="5342582" cy="3996319"/>
          </a:xfrm>
          <a:prstGeom prst="roundRect">
            <a:avLst>
              <a:gd name="adj" fmla="val 8259"/>
            </a:avLst>
          </a:prstGeom>
          <a:solidFill>
            <a:schemeClr val="bg1"/>
          </a:solidFill>
          <a:ln w="12700" cap="flat">
            <a:noFill/>
            <a:miter/>
          </a:ln>
          <a:effectLst>
            <a:outerShdw blurRad="190500" dist="50800" dir="5400000" algn="ctr" rotWithShape="0">
              <a:schemeClr val="accent1">
                <a:lumMod val="75000"/>
                <a:alpha val="30000"/>
              </a:schemeClr>
            </a:outerShdw>
          </a:effectLst>
        </p:spPr>
        <p:txBody>
          <a:bodyPr vert="horz" wrap="square" lIns="22860" tIns="22860" rIns="22860" bIns="22860" rtlCol="0" anchor="ctr"/>
          <a:lstStyle/>
          <a:p>
            <a:pPr algn="ctr">
              <a:lnSpc>
                <a:spcPct val="150000"/>
              </a:lnSpc>
            </a:pPr>
            <a:endParaRPr kumimoji="1" lang="zh-CN" altLang="en-US"/>
          </a:p>
        </p:txBody>
      </p:sp>
      <p:sp>
        <p:nvSpPr>
          <p:cNvPr id="8" name="标题 1"/>
          <p:cNvSpPr txBox="1"/>
          <p:nvPr/>
        </p:nvSpPr>
        <p:spPr>
          <a:xfrm>
            <a:off x="6334515" y="1725412"/>
            <a:ext cx="5006718" cy="327808"/>
          </a:xfrm>
          <a:prstGeom prst="rect">
            <a:avLst/>
          </a:prstGeom>
          <a:noFill/>
          <a:ln>
            <a:noFill/>
          </a:ln>
        </p:spPr>
        <p:txBody>
          <a:bodyPr vert="horz" wrap="square" lIns="0" tIns="0" rIns="0" bIns="0" rtlCol="0" anchor="t"/>
          <a:lstStyle/>
          <a:p>
            <a:pPr>
              <a:lnSpc>
                <a:spcPct val="130000"/>
              </a:lnSpc>
            </a:pPr>
            <a:r>
              <a:rPr kumimoji="1" lang="en-US" altLang="zh-CN"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rPr>
              <a:t>Lí thuyết hỗ trợ</a:t>
            </a:r>
            <a:endParaRPr kumimoji="1" lang="zh-CN" altLang="en-US"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endParaRPr>
          </a:p>
        </p:txBody>
      </p:sp>
      <p:sp>
        <p:nvSpPr>
          <p:cNvPr id="9" name="标题 1"/>
          <p:cNvSpPr txBox="1"/>
          <p:nvPr/>
        </p:nvSpPr>
        <p:spPr>
          <a:xfrm>
            <a:off x="6334515" y="2070363"/>
            <a:ext cx="5021344" cy="3341896"/>
          </a:xfrm>
          <a:prstGeom prst="rect">
            <a:avLst/>
          </a:prstGeom>
          <a:noFill/>
          <a:ln>
            <a:noFill/>
          </a:ln>
        </p:spPr>
        <p:txBody>
          <a:bodyPr vert="horz" wrap="square" lIns="0" tIns="0" rIns="0" bIns="0" rtlCol="0" anchor="t"/>
          <a:lstStyle/>
          <a:p>
            <a:pPr>
              <a:lnSpc>
                <a:spcPct val="150000"/>
              </a:lnSpc>
            </a:pPr>
            <a:r>
              <a:rPr kumimoji="1" lang="vi-VN" altLang="zh-CN" sz="1600" dirty="0">
                <a:ln w="12700">
                  <a:noFill/>
                </a:ln>
                <a:solidFill>
                  <a:srgbClr val="000000">
                    <a:alpha val="100000"/>
                  </a:srgbClr>
                </a:solidFill>
                <a:latin typeface="Arial "/>
                <a:ea typeface="Source Han Sans"/>
              </a:rPr>
              <a:t>Với lí thuyết cung cấp ở</a:t>
            </a:r>
            <a:r>
              <a:rPr kumimoji="1" lang="en-US" altLang="zh-CN" sz="1600" dirty="0">
                <a:ln w="12700">
                  <a:noFill/>
                </a:ln>
                <a:solidFill>
                  <a:srgbClr val="000000">
                    <a:alpha val="100000"/>
                  </a:srgbClr>
                </a:solidFill>
                <a:latin typeface="Arial "/>
                <a:ea typeface="Source Han Sans"/>
              </a:rPr>
              <a:t> Part </a:t>
            </a:r>
            <a:r>
              <a:rPr kumimoji="1" lang="en-US" altLang="zh-CN" sz="1600">
                <a:ln w="12700">
                  <a:noFill/>
                </a:ln>
                <a:solidFill>
                  <a:srgbClr val="000000">
                    <a:alpha val="100000"/>
                  </a:srgbClr>
                </a:solidFill>
                <a:latin typeface="Arial "/>
                <a:ea typeface="Source Han Sans"/>
              </a:rPr>
              <a:t>04:</a:t>
            </a:r>
            <a:r>
              <a:rPr kumimoji="1" lang="vi-VN" altLang="zh-CN" sz="1600" dirty="0">
                <a:ln w="12700">
                  <a:noFill/>
                </a:ln>
                <a:solidFill>
                  <a:srgbClr val="000000">
                    <a:alpha val="100000"/>
                  </a:srgbClr>
                </a:solidFill>
                <a:latin typeface="Arial "/>
                <a:ea typeface="Source Han Sans"/>
              </a:rPr>
              <a:t> Xây dựng mô hình, ta có thể đoán được Random Forest là sẽ là mô hình hiệu quả nhất cho bài toán của chúng ta đã đề ra. Bằng thực nghiệm </a:t>
            </a:r>
            <a:r>
              <a:rPr kumimoji="1" lang="en-US" altLang="zh-CN" sz="1600" dirty="0">
                <a:ln w="12700">
                  <a:noFill/>
                </a:ln>
                <a:solidFill>
                  <a:srgbClr val="000000">
                    <a:alpha val="100000"/>
                  </a:srgbClr>
                </a:solidFill>
                <a:latin typeface="Arial "/>
                <a:ea typeface="Source Han Sans"/>
              </a:rPr>
              <a:t>ở 2 </a:t>
            </a:r>
            <a:r>
              <a:rPr kumimoji="1" lang="en-US" altLang="zh-CN" sz="1600" dirty="0" err="1">
                <a:ln w="12700">
                  <a:noFill/>
                </a:ln>
                <a:solidFill>
                  <a:srgbClr val="000000">
                    <a:alpha val="100000"/>
                  </a:srgbClr>
                </a:solidFill>
                <a:latin typeface="Arial "/>
                <a:ea typeface="Source Han Sans"/>
              </a:rPr>
              <a:t>biểu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đồ</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phân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tán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thể</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hiện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mối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quan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hệ</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giữa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thực</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tế</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và</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dự</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đoán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của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mô</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hình</a:t>
            </a:r>
            <a:r>
              <a:rPr kumimoji="1" lang="en-US" altLang="zh-CN" sz="1600" dirty="0">
                <a:ln w="12700">
                  <a:noFill/>
                </a:ln>
                <a:solidFill>
                  <a:srgbClr val="000000">
                    <a:alpha val="100000"/>
                  </a:srgbClr>
                </a:solidFill>
                <a:latin typeface="Arial "/>
                <a:ea typeface="Source Han Sans"/>
              </a:rPr>
              <a:t> </a:t>
            </a:r>
            <a:r>
              <a:rPr kumimoji="1" lang="en-US" altLang="zh-CN" sz="1600">
                <a:ln w="12700">
                  <a:noFill/>
                </a:ln>
                <a:solidFill>
                  <a:srgbClr val="000000">
                    <a:alpha val="100000"/>
                  </a:srgbClr>
                </a:solidFill>
                <a:latin typeface="Arial "/>
                <a:ea typeface="Source Han Sans"/>
              </a:rPr>
              <a:t>Random Forest</a:t>
            </a:r>
            <a:r>
              <a:rPr kumimoji="1" lang="vi-VN" altLang="zh-CN" sz="1600" dirty="0">
                <a:ln w="12700">
                  <a:noFill/>
                </a:ln>
                <a:solidFill>
                  <a:srgbClr val="000000">
                    <a:alpha val="100000"/>
                  </a:srgbClr>
                </a:solidFill>
                <a:latin typeface="Arial "/>
                <a:ea typeface="Source Han Sans"/>
              </a:rPr>
              <a:t> thì điều đó càng được khẳng định hơn.</a:t>
            </a:r>
            <a:r>
              <a:rPr kumimoji="1" lang="en-US" altLang="zh-CN" sz="1600" dirty="0">
                <a:ln w="12700">
                  <a:noFill/>
                </a:ln>
                <a:solidFill>
                  <a:srgbClr val="000000">
                    <a:alpha val="100000"/>
                  </a:srgbClr>
                </a:solidFill>
                <a:latin typeface="Arial "/>
                <a:ea typeface="Source Han Sans"/>
              </a:rPr>
              <a:t> Random Forest </a:t>
            </a:r>
            <a:r>
              <a:rPr kumimoji="1" lang="en-US" altLang="zh-CN" sz="1600" dirty="0" err="1">
                <a:ln w="12700">
                  <a:noFill/>
                </a:ln>
                <a:solidFill>
                  <a:srgbClr val="000000">
                    <a:alpha val="100000"/>
                  </a:srgbClr>
                </a:solidFill>
                <a:latin typeface="Arial "/>
                <a:ea typeface="Source Han Sans"/>
              </a:rPr>
              <a:t>cho</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thấy</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nó</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phù</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hợp</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với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bài</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toán</a:t>
            </a:r>
            <a:r>
              <a:rPr kumimoji="1" lang="en-US" altLang="zh-CN" sz="1600">
                <a:ln w="12700">
                  <a:noFill/>
                </a:ln>
                <a:solidFill>
                  <a:srgbClr val="000000">
                    <a:alpha val="100000"/>
                  </a:srgbClr>
                </a:solidFill>
                <a:latin typeface="Arial "/>
                <a:ea typeface="Source Han Sans"/>
              </a:rPr>
              <a:t> này.</a:t>
            </a:r>
            <a:endParaRPr kumimoji="1" lang="zh-CN" altLang="en-US" sz="1600" dirty="0">
              <a:ln w="12700">
                <a:noFill/>
              </a:ln>
              <a:solidFill>
                <a:srgbClr val="000000">
                  <a:alpha val="100000"/>
                </a:srgbClr>
              </a:solidFill>
              <a:latin typeface="Arial "/>
              <a:ea typeface="Source Han Sans"/>
            </a:endParaRPr>
          </a:p>
        </p:txBody>
      </p:sp>
      <p:sp>
        <p:nvSpPr>
          <p:cNvPr id="10"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1"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022350" y="1560428"/>
            <a:ext cx="2159000" cy="558800"/>
          </a:xfrm>
          <a:prstGeom prst="rect">
            <a:avLst/>
          </a:prstGeom>
          <a:noFill/>
          <a:ln>
            <a:noFill/>
          </a:ln>
        </p:spPr>
        <p:txBody>
          <a:bodyPr vert="horz" wrap="square" lIns="0" tIns="0" rIns="0" bIns="0" rtlCol="0" anchor="t">
            <a:spAutoFit/>
          </a:bodyPr>
          <a:lstStyle/>
          <a:p>
            <a:pPr algn="ctr">
              <a:lnSpc>
                <a:spcPct val="100000"/>
              </a:lnSpc>
            </a:pPr>
            <a:r>
              <a:rPr kumimoji="1" lang="en-US" altLang="zh-CN" sz="4400">
                <a:ln w="12700">
                  <a:noFill/>
                </a:ln>
                <a:solidFill>
                  <a:srgbClr val="C9F1FF">
                    <a:alpha val="100000"/>
                  </a:srgbClr>
                </a:solidFill>
                <a:latin typeface="OPPOSans H"/>
                <a:ea typeface="OPPOSans H"/>
                <a:cs typeface="OPPOSans H"/>
              </a:rPr>
              <a:t>02</a:t>
            </a:r>
            <a:endParaRPr kumimoji="1" lang="zh-CN" altLang="en-US"/>
          </a:p>
        </p:txBody>
      </p:sp>
      <p:sp>
        <p:nvSpPr>
          <p:cNvPr id="4" name="标题 1"/>
          <p:cNvSpPr txBox="1"/>
          <p:nvPr/>
        </p:nvSpPr>
        <p:spPr>
          <a:xfrm>
            <a:off x="8795600" y="1560428"/>
            <a:ext cx="2159000" cy="558800"/>
          </a:xfrm>
          <a:prstGeom prst="rect">
            <a:avLst/>
          </a:prstGeom>
          <a:noFill/>
          <a:ln>
            <a:noFill/>
          </a:ln>
        </p:spPr>
        <p:txBody>
          <a:bodyPr vert="horz" wrap="square" lIns="0" tIns="0" rIns="0" bIns="0" rtlCol="0" anchor="t">
            <a:spAutoFit/>
          </a:bodyPr>
          <a:lstStyle/>
          <a:p>
            <a:pPr algn="ctr">
              <a:lnSpc>
                <a:spcPct val="100000"/>
              </a:lnSpc>
            </a:pPr>
            <a:r>
              <a:rPr kumimoji="1" lang="en-US" altLang="zh-CN" sz="4400">
                <a:ln w="12700">
                  <a:noFill/>
                </a:ln>
                <a:solidFill>
                  <a:srgbClr val="C8E2FF">
                    <a:alpha val="100000"/>
                  </a:srgbClr>
                </a:solidFill>
                <a:latin typeface="OPPOSans H"/>
                <a:ea typeface="OPPOSans H"/>
                <a:cs typeface="OPPOSans H"/>
              </a:rPr>
              <a:t>03</a:t>
            </a:r>
            <a:endParaRPr kumimoji="1" lang="zh-CN" altLang="en-US"/>
          </a:p>
        </p:txBody>
      </p:sp>
      <p:sp>
        <p:nvSpPr>
          <p:cNvPr id="5" name="标题 1"/>
          <p:cNvSpPr txBox="1"/>
          <p:nvPr/>
        </p:nvSpPr>
        <p:spPr>
          <a:xfrm>
            <a:off x="1249100" y="1560428"/>
            <a:ext cx="2159000" cy="558800"/>
          </a:xfrm>
          <a:prstGeom prst="rect">
            <a:avLst/>
          </a:prstGeom>
          <a:noFill/>
          <a:ln>
            <a:noFill/>
          </a:ln>
        </p:spPr>
        <p:txBody>
          <a:bodyPr vert="horz" wrap="square" lIns="0" tIns="0" rIns="0" bIns="0" rtlCol="0" anchor="t">
            <a:spAutoFit/>
          </a:bodyPr>
          <a:lstStyle/>
          <a:p>
            <a:pPr algn="ctr">
              <a:lnSpc>
                <a:spcPct val="100000"/>
              </a:lnSpc>
            </a:pPr>
            <a:r>
              <a:rPr kumimoji="1" lang="en-US" altLang="zh-CN" sz="4400">
                <a:ln w="12700">
                  <a:noFill/>
                </a:ln>
                <a:solidFill>
                  <a:srgbClr val="C8E2FF">
                    <a:alpha val="100000"/>
                  </a:srgbClr>
                </a:solidFill>
                <a:latin typeface="OPPOSans H"/>
                <a:ea typeface="OPPOSans H"/>
                <a:cs typeface="OPPOSans H"/>
              </a:rPr>
              <a:t>01</a:t>
            </a:r>
            <a:endParaRPr kumimoji="1" lang="zh-CN" altLang="en-US"/>
          </a:p>
        </p:txBody>
      </p:sp>
      <p:sp>
        <p:nvSpPr>
          <p:cNvPr id="6" name="标题 1"/>
          <p:cNvSpPr txBox="1"/>
          <p:nvPr/>
        </p:nvSpPr>
        <p:spPr>
          <a:xfrm>
            <a:off x="4469650" y="3389372"/>
            <a:ext cx="3240000" cy="2340000"/>
          </a:xfrm>
          <a:prstGeom prst="roundRect">
            <a:avLst>
              <a:gd name="adj" fmla="val 10000"/>
            </a:avLst>
          </a:prstGeom>
          <a:solidFill>
            <a:schemeClr val="bg1">
              <a:lumMod val="95000"/>
            </a:schemeClr>
          </a:solidFill>
          <a:ln cap="sq">
            <a:noFill/>
            <a:prstDash val="solid"/>
            <a:miter/>
          </a:ln>
          <a:effectLst/>
        </p:spPr>
        <p:txBody>
          <a:bodyPr vert="horz" wrap="square" lIns="91440" tIns="45720" rIns="91440" bIns="45720" rtlCol="0" anchor="ctr"/>
          <a:lstStyle/>
          <a:p>
            <a:pPr algn="just">
              <a:lnSpc>
                <a:spcPct val="110000"/>
              </a:lnSpc>
            </a:pPr>
            <a:endParaRPr kumimoji="1" lang="zh-CN" altLang="en-US"/>
          </a:p>
        </p:txBody>
      </p:sp>
      <p:sp>
        <p:nvSpPr>
          <p:cNvPr id="7" name="标题 1"/>
          <p:cNvSpPr txBox="1"/>
          <p:nvPr/>
        </p:nvSpPr>
        <p:spPr>
          <a:xfrm>
            <a:off x="4433650" y="2004781"/>
            <a:ext cx="3312000" cy="1152000"/>
          </a:xfrm>
          <a:prstGeom prst="roundRect">
            <a:avLst>
              <a:gd name="adj" fmla="val 50000"/>
            </a:avLst>
          </a:prstGeom>
          <a:gradFill>
            <a:gsLst>
              <a:gs pos="0">
                <a:schemeClr val="accent2">
                  <a:lumMod val="60000"/>
                  <a:lumOff val="40000"/>
                </a:schemeClr>
              </a:gs>
              <a:gs pos="100000">
                <a:schemeClr val="accent2">
                  <a:lumMod val="75000"/>
                  <a:alpha val="100000"/>
                </a:schemeClr>
              </a:gs>
            </a:gsLst>
            <a:lin ang="5400000" scaled="0"/>
          </a:gradFill>
          <a:ln w="25400" cap="sq">
            <a:noFill/>
            <a:miter/>
          </a:ln>
          <a:effectLst>
            <a:outerShdw blurRad="254000" dist="63500" dir="5400000" algn="t" rotWithShape="0">
              <a:schemeClr val="accent2">
                <a:alpha val="20000"/>
              </a:schemeClr>
            </a:outerShdw>
          </a:effectLst>
        </p:spPr>
        <p:txBody>
          <a:bodyPr vert="horz" wrap="square" lIns="91440" tIns="45720" rIns="91440" bIns="45720" rtlCol="0" anchor="ctr"/>
          <a:lstStyle/>
          <a:p>
            <a:pPr algn="just">
              <a:lnSpc>
                <a:spcPct val="110000"/>
              </a:lnSpc>
            </a:pPr>
            <a:endParaRPr kumimoji="1" lang="zh-CN" altLang="en-US"/>
          </a:p>
        </p:txBody>
      </p:sp>
      <p:sp>
        <p:nvSpPr>
          <p:cNvPr id="8" name="标题 1"/>
          <p:cNvSpPr txBox="1"/>
          <p:nvPr/>
        </p:nvSpPr>
        <p:spPr>
          <a:xfrm>
            <a:off x="8242900" y="3389372"/>
            <a:ext cx="3240000" cy="3176320"/>
          </a:xfrm>
          <a:prstGeom prst="roundRect">
            <a:avLst>
              <a:gd name="adj" fmla="val 10000"/>
            </a:avLst>
          </a:prstGeom>
          <a:solidFill>
            <a:schemeClr val="bg1">
              <a:lumMod val="95000"/>
            </a:schemeClr>
          </a:solidFill>
          <a:ln cap="sq">
            <a:noFill/>
            <a:prstDash val="solid"/>
            <a:miter/>
          </a:ln>
          <a:effectLst/>
        </p:spPr>
        <p:txBody>
          <a:bodyPr vert="horz" wrap="square" lIns="91440" tIns="45720" rIns="91440" bIns="45720" rtlCol="0" anchor="ctr"/>
          <a:lstStyle/>
          <a:p>
            <a:pPr algn="just">
              <a:lnSpc>
                <a:spcPct val="110000"/>
              </a:lnSpc>
            </a:pPr>
            <a:endParaRPr kumimoji="1" lang="zh-CN" altLang="en-US"/>
          </a:p>
        </p:txBody>
      </p:sp>
      <p:sp>
        <p:nvSpPr>
          <p:cNvPr id="9" name="标题 1"/>
          <p:cNvSpPr txBox="1"/>
          <p:nvPr/>
        </p:nvSpPr>
        <p:spPr>
          <a:xfrm>
            <a:off x="8206900" y="2004781"/>
            <a:ext cx="3312000" cy="1152000"/>
          </a:xfrm>
          <a:prstGeom prst="roundRect">
            <a:avLst>
              <a:gd name="adj" fmla="val 50000"/>
            </a:avLst>
          </a:prstGeom>
          <a:gradFill>
            <a:gsLst>
              <a:gs pos="0">
                <a:schemeClr val="accent1">
                  <a:lumMod val="40000"/>
                  <a:lumOff val="60000"/>
                  <a:alpha val="100000"/>
                </a:schemeClr>
              </a:gs>
              <a:gs pos="100000">
                <a:schemeClr val="accent1"/>
              </a:gs>
            </a:gsLst>
            <a:lin ang="5400000" scaled="0"/>
          </a:gradFill>
          <a:ln cap="sq">
            <a:noFill/>
            <a:prstDash val="solid"/>
            <a:miter/>
          </a:ln>
          <a:effectLst>
            <a:outerShdw blurRad="254000" dist="63500" dir="5400000" algn="t" rotWithShape="0">
              <a:schemeClr val="accent1">
                <a:alpha val="20000"/>
              </a:schemeClr>
            </a:outerShdw>
          </a:effectLst>
        </p:spPr>
        <p:txBody>
          <a:bodyPr vert="horz" wrap="square" lIns="91440" tIns="45720" rIns="91440" bIns="45720" rtlCol="0" anchor="ctr"/>
          <a:lstStyle/>
          <a:p>
            <a:pPr algn="just">
              <a:lnSpc>
                <a:spcPct val="110000"/>
              </a:lnSpc>
            </a:pPr>
            <a:endParaRPr kumimoji="1" lang="zh-CN" altLang="en-US"/>
          </a:p>
        </p:txBody>
      </p:sp>
      <p:sp>
        <p:nvSpPr>
          <p:cNvPr id="10" name="标题 1"/>
          <p:cNvSpPr txBox="1"/>
          <p:nvPr/>
        </p:nvSpPr>
        <p:spPr>
          <a:xfrm>
            <a:off x="696400" y="3389372"/>
            <a:ext cx="3240000" cy="2340000"/>
          </a:xfrm>
          <a:prstGeom prst="roundRect">
            <a:avLst>
              <a:gd name="adj" fmla="val 10000"/>
            </a:avLst>
          </a:prstGeom>
          <a:solidFill>
            <a:schemeClr val="bg1">
              <a:lumMod val="95000"/>
            </a:schemeClr>
          </a:solidFill>
          <a:ln cap="sq">
            <a:noFill/>
            <a:prstDash val="solid"/>
            <a:miter/>
          </a:ln>
          <a:effectLst/>
        </p:spPr>
        <p:txBody>
          <a:bodyPr vert="horz" wrap="square" lIns="91440" tIns="45720" rIns="91440" bIns="45720" rtlCol="0" anchor="ctr"/>
          <a:lstStyle/>
          <a:p>
            <a:pPr algn="just">
              <a:lnSpc>
                <a:spcPct val="110000"/>
              </a:lnSpc>
            </a:pPr>
            <a:endParaRPr kumimoji="1" lang="zh-CN" altLang="en-US"/>
          </a:p>
        </p:txBody>
      </p:sp>
      <p:sp>
        <p:nvSpPr>
          <p:cNvPr id="11" name="标题 1"/>
          <p:cNvSpPr txBox="1"/>
          <p:nvPr/>
        </p:nvSpPr>
        <p:spPr>
          <a:xfrm>
            <a:off x="660400" y="2004781"/>
            <a:ext cx="3312000" cy="1152000"/>
          </a:xfrm>
          <a:prstGeom prst="roundRect">
            <a:avLst>
              <a:gd name="adj" fmla="val 50000"/>
            </a:avLst>
          </a:prstGeom>
          <a:gradFill>
            <a:gsLst>
              <a:gs pos="0">
                <a:schemeClr val="accent1">
                  <a:lumMod val="40000"/>
                  <a:lumOff val="60000"/>
                  <a:alpha val="100000"/>
                </a:schemeClr>
              </a:gs>
              <a:gs pos="100000">
                <a:schemeClr val="accent1"/>
              </a:gs>
            </a:gsLst>
            <a:lin ang="5400000" scaled="0"/>
          </a:gradFill>
          <a:ln cap="sq">
            <a:noFill/>
            <a:prstDash val="solid"/>
            <a:miter/>
          </a:ln>
          <a:effectLst>
            <a:outerShdw blurRad="254000" dist="63500" dir="5400000" algn="t" rotWithShape="0">
              <a:schemeClr val="accent1">
                <a:alpha val="20000"/>
              </a:schemeClr>
            </a:outerShdw>
          </a:effectLst>
        </p:spPr>
        <p:txBody>
          <a:bodyPr vert="horz" wrap="square" lIns="91440" tIns="45720" rIns="91440" bIns="45720" rtlCol="0" anchor="ctr"/>
          <a:lstStyle/>
          <a:p>
            <a:pPr algn="just">
              <a:lnSpc>
                <a:spcPct val="110000"/>
              </a:lnSpc>
            </a:pPr>
            <a:endParaRPr kumimoji="1" lang="zh-CN" altLang="en-US"/>
          </a:p>
        </p:txBody>
      </p:sp>
      <p:sp>
        <p:nvSpPr>
          <p:cNvPr id="12" name="标题 1"/>
          <p:cNvSpPr txBox="1"/>
          <p:nvPr/>
        </p:nvSpPr>
        <p:spPr>
          <a:xfrm>
            <a:off x="876400" y="3606376"/>
            <a:ext cx="2880000" cy="1872000"/>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max_power ảnh hưởng nhiều nhất đến giá, tiếp đến là year, km_driven, ..., cuối cùng là owner。</a:t>
            </a:r>
            <a:endParaRPr kumimoji="1" lang="zh-CN" altLang="en-US" sz="1600">
              <a:ln w="12700">
                <a:noFill/>
              </a:ln>
              <a:solidFill>
                <a:srgbClr val="000000">
                  <a:alpha val="100000"/>
                </a:srgbClr>
              </a:solidFill>
              <a:latin typeface="Arial "/>
              <a:ea typeface="Source Han Sans"/>
            </a:endParaRPr>
          </a:p>
        </p:txBody>
      </p:sp>
      <p:sp>
        <p:nvSpPr>
          <p:cNvPr id="13" name="标题 1"/>
          <p:cNvSpPr txBox="1"/>
          <p:nvPr/>
        </p:nvSpPr>
        <p:spPr>
          <a:xfrm>
            <a:off x="973500" y="2184781"/>
            <a:ext cx="2685800" cy="792000"/>
          </a:xfrm>
          <a:prstGeom prst="rect">
            <a:avLst/>
          </a:prstGeom>
          <a:noFill/>
          <a:ln w="12700" cap="sq">
            <a:noFill/>
            <a:miter/>
          </a:ln>
        </p:spPr>
        <p:txBody>
          <a:bodyPr vert="horz" wrap="square" lIns="0" tIns="0" rIns="0" bIns="0" rtlCol="0" anchor="ctr"/>
          <a:lstStyle/>
          <a:p>
            <a:pPr algn="ct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Biểu đồ ảnh hưởng các đặc trưng</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14" name="标题 1"/>
          <p:cNvSpPr txBox="1"/>
          <p:nvPr/>
        </p:nvSpPr>
        <p:spPr>
          <a:xfrm>
            <a:off x="4649650" y="3606376"/>
            <a:ext cx="2880000" cy="1872000"/>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max_power phản ánh sức mạnh và hiệu suất của xe, người mua sẵn sàng chi trả nhiều hơn cho xe có công suất cao。</a:t>
            </a:r>
            <a:endParaRPr kumimoji="1" lang="zh-CN" altLang="en-US" sz="1600">
              <a:ln w="12700">
                <a:noFill/>
              </a:ln>
              <a:solidFill>
                <a:srgbClr val="000000">
                  <a:alpha val="100000"/>
                </a:srgbClr>
              </a:solidFill>
              <a:latin typeface="Arial "/>
              <a:ea typeface="Source Han Sans"/>
            </a:endParaRPr>
          </a:p>
        </p:txBody>
      </p:sp>
      <p:sp>
        <p:nvSpPr>
          <p:cNvPr id="15" name="标题 1"/>
          <p:cNvSpPr txBox="1"/>
          <p:nvPr/>
        </p:nvSpPr>
        <p:spPr>
          <a:xfrm>
            <a:off x="4747425" y="2184781"/>
            <a:ext cx="2684450" cy="792000"/>
          </a:xfrm>
          <a:prstGeom prst="rect">
            <a:avLst/>
          </a:prstGeom>
          <a:noFill/>
          <a:ln w="12700" cap="sq">
            <a:noFill/>
            <a:miter/>
          </a:ln>
        </p:spPr>
        <p:txBody>
          <a:bodyPr vert="horz" wrap="square" lIns="0" tIns="0" rIns="0" bIns="0" rtlCol="0" anchor="ctr"/>
          <a:lstStyle/>
          <a:p>
            <a:pPr algn="ct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Giải thích lý do</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16" name="标题 1"/>
          <p:cNvSpPr txBox="1"/>
          <p:nvPr/>
        </p:nvSpPr>
        <p:spPr>
          <a:xfrm>
            <a:off x="8422900" y="3606376"/>
            <a:ext cx="2880000" cy="1872000"/>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Năm sản xuất: Xe càng cũ, giá càng giảm do khấu hao。
Số km đã đi: Quãng đường dài, độ hao mòn lớn, giá xe giảm。
Dung tích động cơ: Liên quan đến công suất, nhưng không thể hiện đầy đủ sức mạnh thực tế。</a:t>
            </a:r>
            <a:endParaRPr kumimoji="1" lang="zh-CN" altLang="en-US" sz="1600">
              <a:ln w="12700">
                <a:noFill/>
              </a:ln>
              <a:solidFill>
                <a:srgbClr val="000000">
                  <a:alpha val="100000"/>
                </a:srgbClr>
              </a:solidFill>
              <a:latin typeface="Arial "/>
              <a:ea typeface="Source Han Sans"/>
            </a:endParaRPr>
          </a:p>
        </p:txBody>
      </p:sp>
      <p:sp>
        <p:nvSpPr>
          <p:cNvPr id="17" name="标题 1"/>
          <p:cNvSpPr txBox="1"/>
          <p:nvPr/>
        </p:nvSpPr>
        <p:spPr>
          <a:xfrm>
            <a:off x="8527700" y="2184781"/>
            <a:ext cx="2670400" cy="792000"/>
          </a:xfrm>
          <a:prstGeom prst="rect">
            <a:avLst/>
          </a:prstGeom>
          <a:noFill/>
          <a:ln w="12700" cap="sq">
            <a:noFill/>
            <a:miter/>
          </a:ln>
        </p:spPr>
        <p:txBody>
          <a:bodyPr vert="horz" wrap="square" lIns="0" tIns="0" rIns="0" bIns="0" rtlCol="0" anchor="ctr"/>
          <a:lstStyle/>
          <a:p>
            <a:pPr algn="ct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Vai trò của các yếu tố khác</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Mức độ ảnh hưởng của các đặc trưng</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07</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Kết luận và hướng tương lai</a:t>
            </a:r>
            <a:endParaRPr kumimoji="1" lang="zh-CN" altLang="en-US"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dirty="0">
                <a:solidFill>
                  <a:schemeClr val="bg1"/>
                </a:solidFill>
              </a:rPr>
              <a:t>NHÓM 2</a:t>
            </a:r>
            <a:endParaRPr kumimoji="1" lang="zh-CN" altLang="en-US" dirty="0">
              <a:solidFill>
                <a:schemeClr val="bg1"/>
              </a:solidFill>
            </a:endParaRPr>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BBF0A771-91D2-6FF9-0014-18BB582E4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a:stretch>
            <a:fillRect/>
          </a:stretch>
        </p:blipFill>
        <p:spPr>
          <a:xfrm>
            <a:off x="7725779" y="3000802"/>
            <a:ext cx="3636536" cy="4752072"/>
          </a:xfrm>
          <a:custGeom>
            <a:avLst/>
            <a:gdLst/>
            <a:ahLst/>
            <a:cxnLst/>
            <a:rect l="l" t="t" r="r" b="b"/>
            <a:pathLst>
              <a:path w="3636536" h="4752072">
                <a:moveTo>
                  <a:pt x="1912819" y="149"/>
                </a:moveTo>
                <a:cubicBezTo>
                  <a:pt x="1943463" y="1239"/>
                  <a:pt x="1974399" y="8355"/>
                  <a:pt x="2003946" y="22111"/>
                </a:cubicBezTo>
                <a:lnTo>
                  <a:pt x="3500053" y="718616"/>
                </a:lnTo>
                <a:cubicBezTo>
                  <a:pt x="3618241" y="773638"/>
                  <a:pt x="3669448" y="914054"/>
                  <a:pt x="3614426" y="1032242"/>
                </a:cubicBezTo>
                <a:lnTo>
                  <a:pt x="1946216" y="4615590"/>
                </a:lnTo>
                <a:cubicBezTo>
                  <a:pt x="1891194" y="4733778"/>
                  <a:pt x="1750778" y="4784984"/>
                  <a:pt x="1632590" y="4729963"/>
                </a:cubicBezTo>
                <a:lnTo>
                  <a:pt x="136483" y="4033457"/>
                </a:lnTo>
                <a:cubicBezTo>
                  <a:pt x="18295" y="3978435"/>
                  <a:pt x="-32911" y="3838020"/>
                  <a:pt x="22110" y="3719832"/>
                </a:cubicBezTo>
                <a:lnTo>
                  <a:pt x="1690320" y="136484"/>
                </a:lnTo>
                <a:cubicBezTo>
                  <a:pt x="1731587" y="47843"/>
                  <a:pt x="1820887" y="-3121"/>
                  <a:pt x="1912819" y="149"/>
                </a:cubicBezTo>
                <a:close/>
              </a:path>
            </a:pathLst>
          </a:custGeom>
          <a:noFill/>
          <a:ln>
            <a:noFill/>
          </a:ln>
        </p:spPr>
      </p:pic>
      <p:pic>
        <p:nvPicPr>
          <p:cNvPr id="4" name="Picture 3"/>
          <p:cNvPicPr>
            <a:picLocks noChangeAspect="1"/>
          </p:cNvPicPr>
          <p:nvPr/>
        </p:nvPicPr>
        <p:blipFill>
          <a:blip r:embed="rId3">
            <a:alphaModFix/>
          </a:blip>
          <a:srcRect/>
          <a:stretch>
            <a:fillRect/>
          </a:stretch>
        </p:blipFill>
        <p:spPr>
          <a:xfrm>
            <a:off x="6309024" y="-444999"/>
            <a:ext cx="3636536" cy="4752072"/>
          </a:xfrm>
          <a:custGeom>
            <a:avLst/>
            <a:gdLst/>
            <a:ahLst/>
            <a:cxnLst/>
            <a:rect l="l" t="t" r="r" b="b"/>
            <a:pathLst>
              <a:path w="3636536" h="4752072">
                <a:moveTo>
                  <a:pt x="1912819" y="149"/>
                </a:moveTo>
                <a:cubicBezTo>
                  <a:pt x="1943463" y="1239"/>
                  <a:pt x="1974399" y="8355"/>
                  <a:pt x="2003946" y="22111"/>
                </a:cubicBezTo>
                <a:lnTo>
                  <a:pt x="3500053" y="718616"/>
                </a:lnTo>
                <a:cubicBezTo>
                  <a:pt x="3618241" y="773638"/>
                  <a:pt x="3669448" y="914053"/>
                  <a:pt x="3614426" y="1032242"/>
                </a:cubicBezTo>
                <a:lnTo>
                  <a:pt x="1946216" y="4615590"/>
                </a:lnTo>
                <a:cubicBezTo>
                  <a:pt x="1891194" y="4733778"/>
                  <a:pt x="1750779" y="4784984"/>
                  <a:pt x="1632591" y="4729963"/>
                </a:cubicBezTo>
                <a:lnTo>
                  <a:pt x="136483" y="4033457"/>
                </a:lnTo>
                <a:cubicBezTo>
                  <a:pt x="18295" y="3978435"/>
                  <a:pt x="-32911" y="3838020"/>
                  <a:pt x="22110" y="3719832"/>
                </a:cubicBezTo>
                <a:lnTo>
                  <a:pt x="1690320" y="136484"/>
                </a:lnTo>
                <a:cubicBezTo>
                  <a:pt x="1731587" y="47843"/>
                  <a:pt x="1820887" y="-3121"/>
                  <a:pt x="1912819" y="149"/>
                </a:cubicBezTo>
                <a:close/>
              </a:path>
            </a:pathLst>
          </a:custGeom>
          <a:noFill/>
          <a:ln>
            <a:noFill/>
          </a:ln>
        </p:spPr>
      </p:pic>
      <p:pic>
        <p:nvPicPr>
          <p:cNvPr id="5" name="Picture 4"/>
          <p:cNvPicPr>
            <a:picLocks noChangeAspect="1"/>
          </p:cNvPicPr>
          <p:nvPr/>
        </p:nvPicPr>
        <p:blipFill>
          <a:blip r:embed="rId4">
            <a:alphaModFix/>
          </a:blip>
          <a:srcRect/>
          <a:stretch>
            <a:fillRect/>
          </a:stretch>
        </p:blipFill>
        <p:spPr>
          <a:xfrm>
            <a:off x="7611613" y="2891199"/>
            <a:ext cx="3907287" cy="5046995"/>
          </a:xfrm>
          <a:prstGeom prst="rect">
            <a:avLst/>
          </a:prstGeom>
          <a:noFill/>
          <a:ln>
            <a:noFill/>
          </a:ln>
        </p:spPr>
      </p:pic>
      <p:pic>
        <p:nvPicPr>
          <p:cNvPr id="6" name="Picture 5"/>
          <p:cNvPicPr>
            <a:picLocks noChangeAspect="1"/>
          </p:cNvPicPr>
          <p:nvPr/>
        </p:nvPicPr>
        <p:blipFill>
          <a:blip r:embed="rId5">
            <a:alphaModFix/>
          </a:blip>
          <a:srcRect/>
          <a:stretch>
            <a:fillRect/>
          </a:stretch>
        </p:blipFill>
        <p:spPr>
          <a:xfrm>
            <a:off x="6176513" y="-571500"/>
            <a:ext cx="3907287" cy="5046995"/>
          </a:xfrm>
          <a:prstGeom prst="rect">
            <a:avLst/>
          </a:prstGeom>
          <a:noFill/>
          <a:ln>
            <a:noFill/>
          </a:ln>
        </p:spPr>
      </p:pic>
      <p:sp>
        <p:nvSpPr>
          <p:cNvPr id="7" name="标题 1"/>
          <p:cNvSpPr txBox="1"/>
          <p:nvPr/>
        </p:nvSpPr>
        <p:spPr>
          <a:xfrm>
            <a:off x="1232486" y="2535231"/>
            <a:ext cx="701248" cy="701248"/>
          </a:xfrm>
          <a:prstGeom prst="rect">
            <a:avLst/>
          </a:prstGeom>
          <a:solidFill>
            <a:schemeClr val="bg1">
              <a:lumMod val="5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32486" y="4348244"/>
            <a:ext cx="701248" cy="701248"/>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092485" y="2485952"/>
            <a:ext cx="3866886" cy="3404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Lợi ích cho người mua và người bán</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0" name="标题 1"/>
          <p:cNvSpPr txBox="1"/>
          <p:nvPr/>
        </p:nvSpPr>
        <p:spPr>
          <a:xfrm>
            <a:off x="2092485" y="2906711"/>
            <a:ext cx="3876515" cy="1163319"/>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Người bán có thể định giá cao hơn nếu xe có công suất vượt trội, người mua dễ dàng đánh giá mức giá。</a:t>
            </a:r>
            <a:endParaRPr kumimoji="1" lang="zh-CN" altLang="en-US" sz="1600">
              <a:ln w="12700">
                <a:noFill/>
              </a:ln>
              <a:solidFill>
                <a:srgbClr val="000000">
                  <a:alpha val="100000"/>
                </a:srgbClr>
              </a:solidFill>
              <a:latin typeface="Arial "/>
              <a:ea typeface="Source Han Sans"/>
            </a:endParaRPr>
          </a:p>
        </p:txBody>
      </p:sp>
      <p:sp>
        <p:nvSpPr>
          <p:cNvPr id="11" name="标题 1"/>
          <p:cNvSpPr txBox="1"/>
          <p:nvPr/>
        </p:nvSpPr>
        <p:spPr>
          <a:xfrm>
            <a:off x="2092485" y="4263952"/>
            <a:ext cx="3866886" cy="3404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Lợi ích cho doanh nghiệp</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2" name="标题 1"/>
          <p:cNvSpPr txBox="1"/>
          <p:nvPr/>
        </p:nvSpPr>
        <p:spPr>
          <a:xfrm>
            <a:off x="2092485" y="4684711"/>
            <a:ext cx="3876515" cy="1163319"/>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Đại lý, nhà sản xuất có thể tối ưu hóa chiến lược định giá, quảng bá xe mạnh mẽ để thu hút khách hàng và tăng lợi nhuận。</a:t>
            </a:r>
            <a:endParaRPr kumimoji="1" lang="zh-CN" altLang="en-US" sz="1600">
              <a:ln w="12700">
                <a:noFill/>
              </a:ln>
              <a:solidFill>
                <a:srgbClr val="000000">
                  <a:alpha val="100000"/>
                </a:srgbClr>
              </a:solidFill>
              <a:latin typeface="Arial "/>
              <a:ea typeface="Source Han Sans"/>
            </a:endParaRPr>
          </a:p>
        </p:txBody>
      </p:sp>
      <p:sp>
        <p:nvSpPr>
          <p:cNvPr id="13" name="标题 1"/>
          <p:cNvSpPr txBox="1"/>
          <p:nvPr/>
        </p:nvSpPr>
        <p:spPr>
          <a:xfrm>
            <a:off x="1228885" y="2587552"/>
            <a:ext cx="717286" cy="492899"/>
          </a:xfrm>
          <a:prstGeom prst="rect">
            <a:avLst/>
          </a:prstGeom>
          <a:noFill/>
          <a:ln cap="sq">
            <a:noFill/>
          </a:ln>
          <a:effectLst/>
        </p:spPr>
        <p:txBody>
          <a:bodyPr vert="horz" wrap="square" lIns="0" tIns="0" rIns="0" bIns="0" rtlCol="0" anchor="b"/>
          <a:lstStyle/>
          <a:p>
            <a:pPr algn="ctr">
              <a:lnSpc>
                <a:spcPct val="130000"/>
              </a:lnSpc>
            </a:pPr>
            <a:r>
              <a:rPr kumimoji="1" lang="en-US" altLang="zh-CN" sz="2600">
                <a:ln w="12700">
                  <a:noFill/>
                </a:ln>
                <a:solidFill>
                  <a:srgbClr val="FFFFFF">
                    <a:alpha val="100000"/>
                  </a:srgbClr>
                </a:solidFill>
                <a:latin typeface="OPPOSans H"/>
                <a:ea typeface="OPPOSans H"/>
                <a:cs typeface="OPPOSans H"/>
              </a:rPr>
              <a:t>01.</a:t>
            </a:r>
            <a:endParaRPr kumimoji="1" lang="zh-CN" altLang="en-US"/>
          </a:p>
        </p:txBody>
      </p:sp>
      <p:sp>
        <p:nvSpPr>
          <p:cNvPr id="14" name="标题 1"/>
          <p:cNvSpPr txBox="1"/>
          <p:nvPr/>
        </p:nvSpPr>
        <p:spPr>
          <a:xfrm>
            <a:off x="1228885" y="4429052"/>
            <a:ext cx="717286" cy="492899"/>
          </a:xfrm>
          <a:prstGeom prst="rect">
            <a:avLst/>
          </a:prstGeom>
          <a:noFill/>
          <a:ln cap="sq">
            <a:noFill/>
          </a:ln>
          <a:effectLst/>
        </p:spPr>
        <p:txBody>
          <a:bodyPr vert="horz" wrap="square" lIns="0" tIns="0" rIns="0" bIns="0" rtlCol="0" anchor="b"/>
          <a:lstStyle/>
          <a:p>
            <a:pPr algn="ctr">
              <a:lnSpc>
                <a:spcPct val="130000"/>
              </a:lnSpc>
            </a:pPr>
            <a:r>
              <a:rPr kumimoji="1" lang="en-US" altLang="zh-CN" sz="2600" dirty="0">
                <a:ln w="12700">
                  <a:noFill/>
                </a:ln>
                <a:solidFill>
                  <a:srgbClr val="A6A6A6">
                    <a:alpha val="100000"/>
                  </a:srgbClr>
                </a:solidFill>
                <a:latin typeface="OPPOSans H"/>
                <a:ea typeface="OPPOSans H"/>
                <a:cs typeface="OPPOSans H"/>
              </a:rPr>
              <a:t>02.</a:t>
            </a:r>
            <a:endParaRPr kumimoji="1" lang="zh-CN" altLang="en-US" dirty="0"/>
          </a:p>
        </p:txBody>
      </p:sp>
      <p:sp>
        <p:nvSpPr>
          <p:cNvPr id="15"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Lợi ích của phát hiện</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6"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906795" y="976921"/>
            <a:ext cx="3563714" cy="5494624"/>
          </a:xfrm>
          <a:prstGeom prst="rect">
            <a:avLst/>
          </a:prstGeom>
          <a:solidFill>
            <a:schemeClr val="accent1">
              <a:alpha val="25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01981" y="875321"/>
            <a:ext cx="3563714" cy="5494624"/>
          </a:xfrm>
          <a:prstGeom prst="rect">
            <a:avLst/>
          </a:prstGeom>
          <a:solidFill>
            <a:schemeClr val="accent1">
              <a:alpha val="57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686878" y="794299"/>
            <a:ext cx="3563714" cy="5494624"/>
          </a:xfrm>
          <a:custGeom>
            <a:avLst/>
            <a:gdLst>
              <a:gd name="connsiteX0" fmla="*/ 0 w 3032567"/>
              <a:gd name="connsiteY0" fmla="*/ 0 h 4675690"/>
              <a:gd name="connsiteX1" fmla="*/ 3032567 w 3032567"/>
              <a:gd name="connsiteY1" fmla="*/ 0 h 4675690"/>
              <a:gd name="connsiteX2" fmla="*/ 3032567 w 3032567"/>
              <a:gd name="connsiteY2" fmla="*/ 4675690 h 4675690"/>
              <a:gd name="connsiteX3" fmla="*/ 0 w 3032567"/>
              <a:gd name="connsiteY3" fmla="*/ 4675690 h 4675690"/>
            </a:gdLst>
            <a:ahLst/>
            <a:cxnLst/>
            <a:rect l="l" t="t" r="r" b="b"/>
            <a:pathLst>
              <a:path w="3032567" h="4675690">
                <a:moveTo>
                  <a:pt x="0" y="0"/>
                </a:moveTo>
                <a:lnTo>
                  <a:pt x="3032567" y="0"/>
                </a:lnTo>
                <a:lnTo>
                  <a:pt x="3032567" y="4675690"/>
                </a:lnTo>
                <a:lnTo>
                  <a:pt x="0" y="4675690"/>
                </a:lnTo>
                <a:close/>
              </a:path>
            </a:pathLst>
          </a:custGeom>
          <a:blipFill>
            <a:blip r:embed="rId2"/>
            <a:srcRect/>
            <a:stretch>
              <a:fillRect l="-149712" r="-27404"/>
            </a:stretch>
          </a:blip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3619608"/>
            <a:ext cx="6262158" cy="2514492"/>
          </a:xfrm>
          <a:prstGeom prst="roundRect">
            <a:avLst>
              <a:gd name="adj" fmla="val 6270"/>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lnSpc>
                <a:spcPct val="110000"/>
              </a:lnSpc>
            </a:pPr>
            <a:endParaRPr kumimoji="1" lang="zh-CN" altLang="en-US"/>
          </a:p>
        </p:txBody>
      </p:sp>
      <p:sp>
        <p:nvSpPr>
          <p:cNvPr id="7" name="标题 1"/>
          <p:cNvSpPr txBox="1"/>
          <p:nvPr/>
        </p:nvSpPr>
        <p:spPr>
          <a:xfrm>
            <a:off x="931967" y="3826695"/>
            <a:ext cx="5723475" cy="430439"/>
          </a:xfrm>
          <a:prstGeom prst="rect">
            <a:avLst/>
          </a:prstGeom>
          <a:noFill/>
          <a:ln>
            <a:noFill/>
          </a:ln>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Áp dụng mô hình tiên tiến</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8" name="标题 1"/>
          <p:cNvSpPr txBox="1"/>
          <p:nvPr/>
        </p:nvSpPr>
        <p:spPr>
          <a:xfrm>
            <a:off x="931967" y="4221492"/>
            <a:ext cx="5719021" cy="1704746"/>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Áp dụng các mô hình học máy tiên tiến hơn để khám phá xu hướng ẩn sâu, mang lại kết quả sắc nét và đáng tin cậy hơn。</a:t>
            </a:r>
            <a:endParaRPr kumimoji="1" lang="zh-CN" altLang="en-US" sz="1600">
              <a:ln w="12700">
                <a:noFill/>
              </a:ln>
              <a:solidFill>
                <a:srgbClr val="000000">
                  <a:alpha val="100000"/>
                </a:srgbClr>
              </a:solidFill>
              <a:latin typeface="Arial "/>
              <a:ea typeface="Source Han Sans"/>
            </a:endParaRPr>
          </a:p>
        </p:txBody>
      </p:sp>
      <p:sp>
        <p:nvSpPr>
          <p:cNvPr id="9" name="标题 1"/>
          <p:cNvSpPr txBox="1"/>
          <p:nvPr/>
        </p:nvSpPr>
        <p:spPr>
          <a:xfrm>
            <a:off x="660398" y="3619608"/>
            <a:ext cx="161405" cy="2514490"/>
          </a:xfrm>
          <a:prstGeom prst="rect">
            <a:avLst/>
          </a:prstGeom>
          <a:solidFill>
            <a:schemeClr val="accent1"/>
          </a:solidFill>
          <a:ln w="12700" cap="sq">
            <a:noFill/>
            <a:miter/>
          </a:ln>
          <a:effectLst>
            <a:outerShdw blurRad="139700" dist="50800" algn="l"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0399" y="1269196"/>
            <a:ext cx="7740651" cy="2514492"/>
          </a:xfrm>
          <a:prstGeom prst="roundRect">
            <a:avLst>
              <a:gd name="adj" fmla="val 6270"/>
            </a:avLst>
          </a:prstGeom>
          <a:gradFill>
            <a:gsLst>
              <a:gs pos="4000">
                <a:schemeClr val="accent1">
                  <a:lumMod val="88000"/>
                  <a:lumOff val="12000"/>
                </a:schemeClr>
              </a:gs>
              <a:gs pos="95000">
                <a:schemeClr val="accent1">
                  <a:lumMod val="86000"/>
                </a:schemeClr>
              </a:gs>
            </a:gsLst>
            <a:lin ang="4200000" scaled="0"/>
          </a:gradFill>
          <a:ln w="12700" cap="flat">
            <a:noFill/>
            <a:miter/>
          </a:ln>
          <a:effectLst>
            <a:outerShdw blurRad="431800" dist="266700" dir="2520000" sx="97000" sy="97000" algn="l" rotWithShape="0">
              <a:schemeClr val="accent1">
                <a:lumMod val="50000"/>
                <a:alpha val="2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31967" y="1476283"/>
            <a:ext cx="7069675" cy="430439"/>
          </a:xfrm>
          <a:prstGeom prst="rect">
            <a:avLst/>
          </a:prstGeom>
          <a:noFill/>
          <a:ln>
            <a:noFill/>
          </a:ln>
        </p:spPr>
        <p:txBody>
          <a:bodyPr vert="horz" wrap="square" lIns="0" tIns="0" rIns="0" bIns="0" rtlCol="0" anchor="b"/>
          <a:lstStyle/>
          <a:p>
            <a:pP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Bổ sung yếu tố</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12" name="标题 1"/>
          <p:cNvSpPr txBox="1"/>
          <p:nvPr/>
        </p:nvSpPr>
        <p:spPr>
          <a:xfrm>
            <a:off x="931967" y="1871080"/>
            <a:ext cx="7069280" cy="1704746"/>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chemeClr val="bg1"/>
                </a:solidFill>
                <a:latin typeface="Arial "/>
                <a:ea typeface="Source Han Sans"/>
              </a:rPr>
              <a:t>Thêm</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các</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yếu</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tố</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như</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thương</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hiệu</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loại</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nhiên</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liệu</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kiểu</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hộp</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số</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để</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dự</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đoán</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giá</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xe</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chính</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xác</a:t>
            </a:r>
            <a:r>
              <a:rPr kumimoji="1" lang="en-US" altLang="zh-CN" sz="1600" dirty="0">
                <a:ln w="12700">
                  <a:noFill/>
                </a:ln>
                <a:solidFill>
                  <a:schemeClr val="bg1"/>
                </a:solidFill>
                <a:latin typeface="Arial "/>
                <a:ea typeface="Source Han Sans"/>
              </a:rPr>
              <a:t> </a:t>
            </a:r>
            <a:r>
              <a:rPr kumimoji="1" lang="en-US" altLang="zh-CN" sz="1600" err="1">
                <a:ln w="12700">
                  <a:noFill/>
                </a:ln>
                <a:solidFill>
                  <a:schemeClr val="bg1"/>
                </a:solidFill>
                <a:latin typeface="Arial "/>
                <a:ea typeface="Source Han Sans"/>
              </a:rPr>
              <a:t>hơn</a:t>
            </a:r>
            <a:r>
              <a:rPr kumimoji="1" lang="en-US" altLang="zh-CN" sz="1600">
                <a:ln w="12700">
                  <a:noFill/>
                </a:ln>
                <a:solidFill>
                  <a:schemeClr val="bg1"/>
                </a:solidFill>
                <a:latin typeface="Arial "/>
                <a:ea typeface="Source Han Sans"/>
              </a:rPr>
              <a:t>。</a:t>
            </a:r>
            <a:endParaRPr kumimoji="1" lang="zh-CN" altLang="en-US" sz="1600" dirty="0">
              <a:ln w="12700">
                <a:noFill/>
              </a:ln>
              <a:solidFill>
                <a:schemeClr val="bg1"/>
              </a:solidFill>
              <a:latin typeface="Arial "/>
              <a:ea typeface="Source Han Sans"/>
            </a:endParaRPr>
          </a:p>
        </p:txBody>
      </p:sp>
      <p:sp>
        <p:nvSpPr>
          <p:cNvPr id="13" name="标题 1"/>
          <p:cNvSpPr txBox="1"/>
          <p:nvPr/>
        </p:nvSpPr>
        <p:spPr>
          <a:xfrm>
            <a:off x="660398" y="1269197"/>
            <a:ext cx="161405" cy="2514490"/>
          </a:xfrm>
          <a:prstGeom prst="rect">
            <a:avLst/>
          </a:prstGeom>
          <a:solidFill>
            <a:schemeClr val="accent1">
              <a:lumMod val="60000"/>
              <a:lumOff val="40000"/>
            </a:schemeClr>
          </a:solidFill>
          <a:ln w="12700" cap="sq">
            <a:noFill/>
            <a:miter/>
          </a:ln>
          <a:effectLst>
            <a:outerShdw blurRad="139700" dist="50800" algn="l" rotWithShape="0">
              <a:schemeClr val="accent2">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Hướng đi để cải thiện</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5"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08</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gn="l">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Tài liệu tham khảo</a:t>
            </a:r>
            <a:endParaRPr kumimoji="1" lang="zh-CN" altLang="en-US">
              <a:latin typeface="Arial Bold" panose="020B0704020202020204" pitchFamily="34" charset="0"/>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DDF9183E-3F6D-B762-81DF-032849D39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6BC50B3F-48A0-5B36-9EF3-ACFAA375AB87}"/>
              </a:ext>
            </a:extLst>
          </p:cNvPr>
          <p:cNvSpPr txBox="1"/>
          <p:nvPr/>
        </p:nvSpPr>
        <p:spPr>
          <a:xfrm>
            <a:off x="20637"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429983" y="3048375"/>
            <a:ext cx="1887475" cy="2502629"/>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404040">
                    <a:alpha val="100000"/>
                  </a:srgbClr>
                </a:solidFill>
                <a:latin typeface="Arial" panose="020B0604020202020204" pitchFamily="34" charset="0"/>
                <a:ea typeface="Source Han Sans"/>
                <a:cs typeface="Arial" panose="020B0604020202020204" pitchFamily="34" charset="0"/>
              </a:rPr>
              <a:t>Ấn Độ có tốc độ tăng trưởng kinh tế cao, GDP liên tục tăng trong những năm qua, tạo điều kiện thuận lợi cho thị trường xe phát triển.</a:t>
            </a:r>
            <a:endParaRPr kumimoji="1" lang="zh-CN" altLang="en-US" sz="1600">
              <a:latin typeface="Arial" panose="020B0604020202020204" pitchFamily="34" charset="0"/>
              <a:cs typeface="Arial" panose="020B0604020202020204" pitchFamily="34" charset="0"/>
            </a:endParaRPr>
          </a:p>
        </p:txBody>
      </p:sp>
      <p:sp>
        <p:nvSpPr>
          <p:cNvPr id="4" name="标题 1"/>
          <p:cNvSpPr txBox="1"/>
          <p:nvPr/>
        </p:nvSpPr>
        <p:spPr>
          <a:xfrm>
            <a:off x="5096165" y="3048374"/>
            <a:ext cx="1893273" cy="2502629"/>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404040">
                    <a:alpha val="100000"/>
                  </a:srgbClr>
                </a:solidFill>
                <a:latin typeface="Arial" panose="020B0604020202020204" pitchFamily="34" charset="0"/>
                <a:ea typeface="Source Han Sans"/>
                <a:cs typeface="Arial" panose="020B0604020202020204" pitchFamily="34" charset="0"/>
              </a:rPr>
              <a:t>Dân số Ấn Độ trẻ, chiếm tỷ lệ lớn, nhu cầu sở hữu xe cá nhân cao, thúc đẩy thị trường xe Ấn Độ sôi động.</a:t>
            </a:r>
            <a:endParaRPr kumimoji="1" lang="zh-CN" altLang="en-US" sz="1600">
              <a:latin typeface="Arial" panose="020B0604020202020204" pitchFamily="34" charset="0"/>
              <a:cs typeface="Arial" panose="020B0604020202020204" pitchFamily="34" charset="0"/>
            </a:endParaRPr>
          </a:p>
        </p:txBody>
      </p:sp>
      <p:sp>
        <p:nvSpPr>
          <p:cNvPr id="5" name="标题 1"/>
          <p:cNvSpPr txBox="1"/>
          <p:nvPr/>
        </p:nvSpPr>
        <p:spPr>
          <a:xfrm>
            <a:off x="7670920" y="3048374"/>
            <a:ext cx="1924896" cy="2502629"/>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404040">
                    <a:alpha val="100000"/>
                  </a:srgbClr>
                </a:solidFill>
                <a:latin typeface="Arial" panose="020B0604020202020204" pitchFamily="34" charset="0"/>
                <a:ea typeface="Source Han Sans"/>
                <a:cs typeface="Arial" panose="020B0604020202020204" pitchFamily="34" charset="0"/>
              </a:rPr>
              <a:t>Thị trường xe cũ Ấn Độ đang phát triển nhanh chóng, với lượng giao dịch xe cũ tăng đều qua các năm.</a:t>
            </a:r>
            <a:endParaRPr kumimoji="1" lang="zh-CN" altLang="en-US" sz="1600">
              <a:latin typeface="Arial" panose="020B0604020202020204" pitchFamily="34" charset="0"/>
              <a:cs typeface="Arial" panose="020B0604020202020204" pitchFamily="34" charset="0"/>
            </a:endParaRPr>
          </a:p>
        </p:txBody>
      </p:sp>
      <p:sp>
        <p:nvSpPr>
          <p:cNvPr id="6" name="标题 1"/>
          <p:cNvSpPr txBox="1"/>
          <p:nvPr/>
        </p:nvSpPr>
        <p:spPr>
          <a:xfrm>
            <a:off x="2429983" y="20289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808080">
                    <a:alpha val="100000"/>
                  </a:srgbClr>
                </a:solidFill>
                <a:latin typeface="OPPOSans B"/>
                <a:ea typeface="OPPOSans B"/>
                <a:cs typeface="OPPOSans B"/>
              </a:rPr>
              <a:t>01</a:t>
            </a:r>
            <a:endParaRPr kumimoji="1" lang="zh-CN" altLang="en-US"/>
          </a:p>
        </p:txBody>
      </p:sp>
      <p:sp>
        <p:nvSpPr>
          <p:cNvPr id="7" name="标题 1"/>
          <p:cNvSpPr txBox="1"/>
          <p:nvPr/>
        </p:nvSpPr>
        <p:spPr>
          <a:xfrm>
            <a:off x="5096165" y="20289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808080">
                    <a:alpha val="100000"/>
                  </a:srgbClr>
                </a:solidFill>
                <a:latin typeface="OPPOSans B"/>
                <a:ea typeface="OPPOSans B"/>
                <a:cs typeface="OPPOSans B"/>
              </a:rPr>
              <a:t>02</a:t>
            </a:r>
            <a:endParaRPr kumimoji="1" lang="zh-CN" altLang="en-US"/>
          </a:p>
        </p:txBody>
      </p:sp>
      <p:sp>
        <p:nvSpPr>
          <p:cNvPr id="8" name="标题 1"/>
          <p:cNvSpPr txBox="1"/>
          <p:nvPr/>
        </p:nvSpPr>
        <p:spPr>
          <a:xfrm>
            <a:off x="7670920" y="20289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808080">
                    <a:alpha val="100000"/>
                  </a:srgbClr>
                </a:solidFill>
                <a:latin typeface="OPPOSans B"/>
                <a:ea typeface="OPPOSans B"/>
                <a:cs typeface="OPPOSans B"/>
              </a:rPr>
              <a:t>03</a:t>
            </a:r>
            <a:endParaRPr kumimoji="1" lang="zh-CN" altLang="en-US"/>
          </a:p>
        </p:txBody>
      </p:sp>
      <p:sp>
        <p:nvSpPr>
          <p:cNvPr id="9" name="标题 1"/>
          <p:cNvSpPr txBox="1"/>
          <p:nvPr/>
        </p:nvSpPr>
        <p:spPr>
          <a:xfrm>
            <a:off x="781050" y="406540"/>
            <a:ext cx="10671175" cy="468000"/>
          </a:xfrm>
          <a:prstGeom prst="rect">
            <a:avLst/>
          </a:prstGeom>
          <a:noFill/>
          <a:ln>
            <a:noFill/>
          </a:ln>
        </p:spPr>
        <p:txBody>
          <a:bodyPr vert="horz" wrap="square" lIns="0" tIns="0" rIns="0" bIns="0" rtlCol="0" anchor="ctr"/>
          <a:lstStyle/>
          <a:p>
            <a:pPr>
              <a:lnSpc>
                <a:spcPct val="110000"/>
              </a:lnSpc>
            </a:pPr>
            <a:r>
              <a:rPr kumimoji="1" lang="en-US" altLang="zh-CN"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Tăng trưởng kinh tế và dân số trẻ</a:t>
            </a:r>
            <a:endParaRPr kumimoji="1" lang="zh-CN" altLang="en-US"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275580" y="1943100"/>
            <a:ext cx="6243320" cy="3695700"/>
          </a:xfrm>
          <a:prstGeom prst="roundRect">
            <a:avLst>
              <a:gd name="adj" fmla="val 4974"/>
            </a:avLst>
          </a:prstGeom>
          <a:solidFill>
            <a:schemeClr val="bg1"/>
          </a:solidFill>
          <a:ln w="28575" cap="sq">
            <a:noFill/>
            <a:miter/>
          </a:ln>
          <a:effectLst>
            <a:outerShdw blurRad="50800" dist="38100" dir="2700000" algn="tl" rotWithShape="0">
              <a:schemeClr val="accent1">
                <a:alpha val="14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11942" y="2377440"/>
            <a:ext cx="5770596" cy="978010"/>
          </a:xfrm>
          <a:prstGeom prst="rect">
            <a:avLst/>
          </a:prstGeom>
          <a:noFill/>
          <a:ln>
            <a:noFill/>
          </a:ln>
        </p:spPr>
        <p:txBody>
          <a:bodyPr vert="horz" wrap="square" lIns="0" tIns="0" rIns="0" bIns="0" rtlCol="0" anchor="ctr"/>
          <a:lstStyle/>
          <a:p>
            <a:pPr algn="just">
              <a:lnSpc>
                <a:spcPct val="150000"/>
              </a:lnSpc>
            </a:pPr>
            <a:r>
              <a:rPr kumimoji="1" lang="vi-VN" altLang="zh-CN" sz="1400" dirty="0">
                <a:latin typeface="+mj-lt"/>
                <a:ea typeface="Source Han Sans" panose="020B0604020202020204" charset="-128"/>
              </a:rPr>
              <a:t>Learning Data Science(O'Reilly, 2023) của Sam Lau, Joey Gonzalez, và Deb Nolan</a:t>
            </a:r>
            <a:r>
              <a:rPr kumimoji="1" lang="en-US" altLang="zh-CN" sz="1400" dirty="0">
                <a:latin typeface="+mj-lt"/>
                <a:ea typeface="Source Han Sans" panose="020B0604020202020204" charset="-128"/>
              </a:rPr>
              <a:t>(</a:t>
            </a:r>
            <a:r>
              <a:rPr kumimoji="1" lang="vi-VN" altLang="zh-CN" sz="1400" dirty="0">
                <a:latin typeface="+mj-lt"/>
                <a:ea typeface="Source Han Sans" panose="020B0604020202020204" charset="-128"/>
                <a:hlinkClick r:id="rId3"/>
              </a:rPr>
              <a:t>https://learningds.org/utm_sourcechatgpt.com</a:t>
            </a:r>
            <a:r>
              <a:rPr kumimoji="1" lang="en-US" altLang="zh-CN" sz="1400" dirty="0">
                <a:latin typeface="+mj-lt"/>
                <a:ea typeface="Source Han Sans" panose="020B0604020202020204" charset="-128"/>
              </a:rPr>
              <a:t>)</a:t>
            </a:r>
          </a:p>
        </p:txBody>
      </p:sp>
      <p:sp>
        <p:nvSpPr>
          <p:cNvPr id="5" name="标题 1"/>
          <p:cNvSpPr txBox="1"/>
          <p:nvPr/>
        </p:nvSpPr>
        <p:spPr>
          <a:xfrm flipH="1">
            <a:off x="5275578" y="1706880"/>
            <a:ext cx="3407245" cy="670560"/>
          </a:xfrm>
          <a:custGeom>
            <a:avLst/>
            <a:gdLst>
              <a:gd name="connsiteX0" fmla="*/ 0 w 2506980"/>
              <a:gd name="connsiteY0" fmla="*/ 638846 h 1467351"/>
              <a:gd name="connsiteX1" fmla="*/ 0 w 2506980"/>
              <a:gd name="connsiteY1" fmla="*/ 638847 h 1467351"/>
              <a:gd name="connsiteX2" fmla="*/ 0 w 2506980"/>
              <a:gd name="connsiteY2" fmla="*/ 638847 h 1467351"/>
              <a:gd name="connsiteX3" fmla="*/ 1866630 w 2506980"/>
              <a:gd name="connsiteY3" fmla="*/ 0 h 1467351"/>
              <a:gd name="connsiteX4" fmla="*/ 638847 w 2506980"/>
              <a:gd name="connsiteY4" fmla="*/ 0 h 1467351"/>
              <a:gd name="connsiteX5" fmla="*/ 12979 w 2506980"/>
              <a:gd name="connsiteY5" fmla="*/ 510097 h 1467351"/>
              <a:gd name="connsiteX6" fmla="*/ 0 w 2506980"/>
              <a:gd name="connsiteY6" fmla="*/ 638847 h 1467351"/>
              <a:gd name="connsiteX7" fmla="*/ 12979 w 2506980"/>
              <a:gd name="connsiteY7" fmla="*/ 767596 h 1467351"/>
              <a:gd name="connsiteX8" fmla="*/ 638847 w 2506980"/>
              <a:gd name="connsiteY8" fmla="*/ 1277693 h 1467351"/>
              <a:gd name="connsiteX9" fmla="*/ 1866629 w 2506980"/>
              <a:gd name="connsiteY9" fmla="*/ 1277694 h 1467351"/>
              <a:gd name="connsiteX10" fmla="*/ 1885645 w 2506980"/>
              <a:gd name="connsiteY10" fmla="*/ 1275777 h 1467351"/>
              <a:gd name="connsiteX11" fmla="*/ 2216443 w 2506980"/>
              <a:gd name="connsiteY11" fmla="*/ 1275777 h 1467351"/>
              <a:gd name="connsiteX12" fmla="*/ 2478677 w 2506980"/>
              <a:gd name="connsiteY12" fmla="*/ 1415206 h 1467351"/>
              <a:gd name="connsiteX13" fmla="*/ 2506980 w 2506980"/>
              <a:gd name="connsiteY13" fmla="*/ 1467351 h 1467351"/>
              <a:gd name="connsiteX14" fmla="*/ 2506980 w 2506980"/>
              <a:gd name="connsiteY14" fmla="*/ 740824 h 1467351"/>
              <a:gd name="connsiteX15" fmla="*/ 2501088 w 2506980"/>
              <a:gd name="connsiteY15" fmla="*/ 682377 h 1467351"/>
              <a:gd name="connsiteX16" fmla="*/ 2505476 w 2506980"/>
              <a:gd name="connsiteY16" fmla="*/ 638847 h 1467351"/>
              <a:gd name="connsiteX17" fmla="*/ 2505477 w 2506980"/>
              <a:gd name="connsiteY17" fmla="*/ 638847 h 1467351"/>
              <a:gd name="connsiteX18" fmla="*/ 1866630 w 2506980"/>
              <a:gd name="connsiteY18" fmla="*/ 0 h 1467351"/>
            </a:gdLst>
            <a:ahLst/>
            <a:cxnLst/>
            <a:rect l="l" t="t" r="r" b="b"/>
            <a:pathLst>
              <a:path w="2506980" h="1467351">
                <a:moveTo>
                  <a:pt x="0" y="638846"/>
                </a:moveTo>
                <a:lnTo>
                  <a:pt x="0" y="638847"/>
                </a:lnTo>
                <a:lnTo>
                  <a:pt x="0" y="638847"/>
                </a:lnTo>
                <a:close/>
                <a:moveTo>
                  <a:pt x="1866630" y="0"/>
                </a:moveTo>
                <a:lnTo>
                  <a:pt x="638847" y="0"/>
                </a:lnTo>
                <a:cubicBezTo>
                  <a:pt x="330125" y="0"/>
                  <a:pt x="72549" y="218986"/>
                  <a:pt x="12979" y="510097"/>
                </a:cubicBezTo>
                <a:lnTo>
                  <a:pt x="0" y="638847"/>
                </a:lnTo>
                <a:lnTo>
                  <a:pt x="12979" y="767596"/>
                </a:lnTo>
                <a:cubicBezTo>
                  <a:pt x="72549" y="1058708"/>
                  <a:pt x="330125" y="1277693"/>
                  <a:pt x="638847" y="1277693"/>
                </a:cubicBezTo>
                <a:lnTo>
                  <a:pt x="1866629" y="1277694"/>
                </a:lnTo>
                <a:lnTo>
                  <a:pt x="1885645" y="1275777"/>
                </a:lnTo>
                <a:lnTo>
                  <a:pt x="2216443" y="1275777"/>
                </a:lnTo>
                <a:cubicBezTo>
                  <a:pt x="2325604" y="1275777"/>
                  <a:pt x="2421847" y="1331085"/>
                  <a:pt x="2478677" y="1415206"/>
                </a:cubicBezTo>
                <a:lnTo>
                  <a:pt x="2506980" y="1467351"/>
                </a:lnTo>
                <a:lnTo>
                  <a:pt x="2506980" y="740824"/>
                </a:lnTo>
                <a:lnTo>
                  <a:pt x="2501088" y="682377"/>
                </a:lnTo>
                <a:lnTo>
                  <a:pt x="2505476" y="638847"/>
                </a:lnTo>
                <a:lnTo>
                  <a:pt x="2505477" y="638847"/>
                </a:lnTo>
                <a:cubicBezTo>
                  <a:pt x="2505477" y="286022"/>
                  <a:pt x="2219455" y="0"/>
                  <a:pt x="1866630"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r>
              <a:rPr kumimoji="1" lang="en-US" altLang="zh-CN" dirty="0">
                <a:latin typeface="Source Han Sans" panose="020B0604020202020204" charset="-128"/>
                <a:ea typeface="Source Han Sans" panose="020B0604020202020204" charset="-128"/>
              </a:rPr>
              <a:t>Thông tin chi </a:t>
            </a:r>
            <a:r>
              <a:rPr kumimoji="1" lang="en-US" altLang="zh-CN" dirty="0" err="1">
                <a:latin typeface="Source Han Sans" panose="020B0604020202020204" charset="-128"/>
                <a:ea typeface="Source Han Sans" panose="020B0604020202020204" charset="-128"/>
              </a:rPr>
              <a:t>tiết</a:t>
            </a:r>
            <a:endParaRPr kumimoji="1" lang="zh-CN" altLang="en-US" dirty="0">
              <a:latin typeface="Source Han Sans" panose="020B0604020202020204" charset="-128"/>
              <a:ea typeface="Source Han Sans" panose="020B0604020202020204" charset="-128"/>
            </a:endParaRPr>
          </a:p>
        </p:txBody>
      </p:sp>
      <p:sp>
        <p:nvSpPr>
          <p:cNvPr id="8" name="标题 1"/>
          <p:cNvSpPr txBox="1"/>
          <p:nvPr/>
        </p:nvSpPr>
        <p:spPr>
          <a:xfrm>
            <a:off x="1004944" y="94091"/>
            <a:ext cx="10513956" cy="1000192"/>
          </a:xfrm>
          <a:prstGeom prst="rect">
            <a:avLst/>
          </a:prstGeom>
          <a:noFill/>
          <a:ln>
            <a:noFill/>
          </a:ln>
        </p:spPr>
        <p:txBody>
          <a:bodyPr vert="horz" wrap="square" lIns="0" tIns="0" rIns="0" bIns="0" rtlCol="0" anchor="ctr"/>
          <a:lstStyle/>
          <a:p>
            <a:pPr>
              <a:lnSpc>
                <a:spcPct val="110000"/>
              </a:lnSpc>
            </a:pP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Learning Data Science By Sam Lau, Joey Gonzalez, and </a:t>
            </a: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Deb Nolan</a:t>
            </a:r>
            <a:endParaRPr kumimoji="1" lang="zh-CN" altLang="en-US"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052" name="Picture 4" descr="Front cover of textbook">
            <a:extLst>
              <a:ext uri="{FF2B5EF4-FFF2-40B4-BE49-F238E27FC236}">
                <a16:creationId xmlns:a16="http://schemas.microsoft.com/office/drawing/2014/main" id="{56246AA4-D268-7FB8-E280-D7D032B06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79" y="1215390"/>
            <a:ext cx="3927729" cy="5151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753713" y="1906677"/>
            <a:ext cx="9030686" cy="1125281"/>
          </a:xfrm>
          <a:prstGeom prst="roundRect">
            <a:avLst>
              <a:gd name="adj" fmla="val 13826"/>
            </a:avLst>
          </a:prstGeom>
          <a:solidFill>
            <a:schemeClr val="bg1"/>
          </a:solidFill>
          <a:ln w="9525" cap="flat">
            <a:noFill/>
            <a:miter/>
          </a:ln>
          <a:effectLst>
            <a:outerShdw blurRad="381000" dist="190500" dir="5400000" sx="102000" sy="102000" algn="t" rotWithShape="0">
              <a:schemeClr val="accent1">
                <a:lumMod val="50000"/>
                <a:alpha val="10000"/>
              </a:schemeClr>
            </a:outerShdw>
          </a:effectLst>
        </p:spPr>
        <p:txBody>
          <a:bodyPr vert="horz" wrap="square" lIns="0" tIns="0" rIns="0" bIns="0" rtlCol="0" anchor="ctr"/>
          <a:lstStyle/>
          <a:p>
            <a:pPr algn="ctr">
              <a:lnSpc>
                <a:spcPct val="110000"/>
              </a:lnSpc>
            </a:pPr>
            <a:endParaRPr kumimoji="1" lang="zh-CN" altLang="en-US"/>
          </a:p>
        </p:txBody>
      </p:sp>
      <p:sp>
        <p:nvSpPr>
          <p:cNvPr id="4" name="标题 1"/>
          <p:cNvSpPr txBox="1"/>
          <p:nvPr/>
        </p:nvSpPr>
        <p:spPr>
          <a:xfrm>
            <a:off x="1753713" y="1906678"/>
            <a:ext cx="1021368" cy="1125281"/>
          </a:xfrm>
          <a:custGeom>
            <a:avLst/>
            <a:gdLst>
              <a:gd name="connsiteX0" fmla="*/ 155581 w 1021368"/>
              <a:gd name="connsiteY0" fmla="*/ 0 h 1125281"/>
              <a:gd name="connsiteX1" fmla="*/ 1021368 w 1021368"/>
              <a:gd name="connsiteY1" fmla="*/ 0 h 1125281"/>
              <a:gd name="connsiteX2" fmla="*/ 1021368 w 1021368"/>
              <a:gd name="connsiteY2" fmla="*/ 1125281 h 1125281"/>
              <a:gd name="connsiteX3" fmla="*/ 155581 w 1021368"/>
              <a:gd name="connsiteY3" fmla="*/ 1125281 h 1125281"/>
              <a:gd name="connsiteX4" fmla="*/ 0 w 1021368"/>
              <a:gd name="connsiteY4" fmla="*/ 969700 h 1125281"/>
              <a:gd name="connsiteX5" fmla="*/ 0 w 1021368"/>
              <a:gd name="connsiteY5" fmla="*/ 155581 h 1125281"/>
              <a:gd name="connsiteX6" fmla="*/ 155581 w 1021368"/>
              <a:gd name="connsiteY6" fmla="*/ 0 h 1125281"/>
            </a:gdLst>
            <a:ahLst/>
            <a:cxnLst/>
            <a:rect l="l" t="t" r="r" b="b"/>
            <a:pathLst>
              <a:path w="1021368" h="1125281">
                <a:moveTo>
                  <a:pt x="155581" y="0"/>
                </a:moveTo>
                <a:lnTo>
                  <a:pt x="1021368" y="0"/>
                </a:lnTo>
                <a:lnTo>
                  <a:pt x="1021368" y="1125281"/>
                </a:lnTo>
                <a:lnTo>
                  <a:pt x="155581" y="1125281"/>
                </a:lnTo>
                <a:cubicBezTo>
                  <a:pt x="69656" y="1125281"/>
                  <a:pt x="0" y="1055625"/>
                  <a:pt x="0" y="969700"/>
                </a:cubicBezTo>
                <a:lnTo>
                  <a:pt x="0" y="155581"/>
                </a:lnTo>
                <a:cubicBezTo>
                  <a:pt x="0" y="69656"/>
                  <a:pt x="69656" y="0"/>
                  <a:pt x="155581" y="0"/>
                </a:cubicBezTo>
                <a:close/>
              </a:path>
            </a:pathLst>
          </a:custGeom>
          <a:gradFill>
            <a:gsLst>
              <a:gs pos="0">
                <a:schemeClr val="accent1">
                  <a:lumMod val="60000"/>
                  <a:lumOff val="40000"/>
                </a:schemeClr>
              </a:gs>
              <a:gs pos="86000">
                <a:schemeClr val="accent1">
                  <a:lumMod val="75000"/>
                </a:schemeClr>
              </a:gs>
            </a:gsLst>
            <a:lin ang="3240000" scaled="0"/>
          </a:gradFill>
          <a:ln w="9525" cap="flat">
            <a:noFill/>
            <a:miter/>
          </a:ln>
          <a:effectLst>
            <a:outerShdw blurRad="190500" dist="127000" dir="5400000" sx="105000" sy="105000" algn="t"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5" name="标题 1"/>
          <p:cNvSpPr txBox="1"/>
          <p:nvPr/>
        </p:nvSpPr>
        <p:spPr>
          <a:xfrm>
            <a:off x="1996491" y="2192945"/>
            <a:ext cx="552746" cy="552746"/>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882666" y="3427185"/>
            <a:ext cx="7363265" cy="1125281"/>
          </a:xfrm>
          <a:prstGeom prst="roundRect">
            <a:avLst>
              <a:gd name="adj" fmla="val 13826"/>
            </a:avLst>
          </a:prstGeom>
          <a:solidFill>
            <a:schemeClr val="bg1"/>
          </a:solidFill>
          <a:ln w="9525" cap="flat">
            <a:noFill/>
            <a:miter/>
          </a:ln>
          <a:effectLst>
            <a:outerShdw blurRad="381000" dist="190500" dir="5400000" sx="102000" sy="102000" algn="t" rotWithShape="0">
              <a:schemeClr val="accent1">
                <a:lumMod val="50000"/>
                <a:alpha val="10000"/>
              </a:scheme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3882667" y="3427186"/>
            <a:ext cx="1021368" cy="1125281"/>
          </a:xfrm>
          <a:custGeom>
            <a:avLst/>
            <a:gdLst>
              <a:gd name="connsiteX0" fmla="*/ 155581 w 1021368"/>
              <a:gd name="connsiteY0" fmla="*/ 0 h 1125281"/>
              <a:gd name="connsiteX1" fmla="*/ 1021368 w 1021368"/>
              <a:gd name="connsiteY1" fmla="*/ 0 h 1125281"/>
              <a:gd name="connsiteX2" fmla="*/ 1021368 w 1021368"/>
              <a:gd name="connsiteY2" fmla="*/ 1125281 h 1125281"/>
              <a:gd name="connsiteX3" fmla="*/ 155581 w 1021368"/>
              <a:gd name="connsiteY3" fmla="*/ 1125281 h 1125281"/>
              <a:gd name="connsiteX4" fmla="*/ 0 w 1021368"/>
              <a:gd name="connsiteY4" fmla="*/ 969700 h 1125281"/>
              <a:gd name="connsiteX5" fmla="*/ 0 w 1021368"/>
              <a:gd name="connsiteY5" fmla="*/ 155581 h 1125281"/>
              <a:gd name="connsiteX6" fmla="*/ 155581 w 1021368"/>
              <a:gd name="connsiteY6" fmla="*/ 0 h 1125281"/>
            </a:gdLst>
            <a:ahLst/>
            <a:cxnLst/>
            <a:rect l="l" t="t" r="r" b="b"/>
            <a:pathLst>
              <a:path w="1021368" h="1125281">
                <a:moveTo>
                  <a:pt x="155581" y="0"/>
                </a:moveTo>
                <a:lnTo>
                  <a:pt x="1021368" y="0"/>
                </a:lnTo>
                <a:lnTo>
                  <a:pt x="1021368" y="1125281"/>
                </a:lnTo>
                <a:lnTo>
                  <a:pt x="155581" y="1125281"/>
                </a:lnTo>
                <a:cubicBezTo>
                  <a:pt x="69656" y="1125281"/>
                  <a:pt x="0" y="1055625"/>
                  <a:pt x="0" y="969700"/>
                </a:cubicBezTo>
                <a:lnTo>
                  <a:pt x="0" y="155581"/>
                </a:lnTo>
                <a:cubicBezTo>
                  <a:pt x="0" y="69656"/>
                  <a:pt x="69656" y="0"/>
                  <a:pt x="155581" y="0"/>
                </a:cubicBezTo>
                <a:close/>
              </a:path>
            </a:pathLst>
          </a:custGeom>
          <a:gradFill>
            <a:gsLst>
              <a:gs pos="0">
                <a:schemeClr val="accent2">
                  <a:lumMod val="60000"/>
                  <a:lumOff val="40000"/>
                </a:schemeClr>
              </a:gs>
              <a:gs pos="86000">
                <a:schemeClr val="accent2">
                  <a:lumMod val="75000"/>
                </a:schemeClr>
              </a:gs>
            </a:gsLst>
            <a:lin ang="3240000" scaled="0"/>
          </a:gradFill>
          <a:ln w="9525" cap="flat">
            <a:noFill/>
            <a:miter/>
          </a:ln>
          <a:effectLst>
            <a:outerShdw blurRad="190500" dist="127000" dir="5400000" sx="105000" sy="105000" algn="t"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a:off x="4125445" y="3729338"/>
            <a:ext cx="552746" cy="520975"/>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946743" y="4947693"/>
            <a:ext cx="6672270" cy="1125281"/>
          </a:xfrm>
          <a:prstGeom prst="roundRect">
            <a:avLst>
              <a:gd name="adj" fmla="val 13826"/>
            </a:avLst>
          </a:prstGeom>
          <a:solidFill>
            <a:schemeClr val="bg1"/>
          </a:solidFill>
          <a:ln w="9525" cap="flat">
            <a:noFill/>
            <a:miter/>
          </a:ln>
          <a:effectLst>
            <a:outerShdw blurRad="381000" dist="190500" dir="5400000" sx="102000" sy="102000" algn="t" rotWithShape="0">
              <a:schemeClr val="accent1">
                <a:lumMod val="50000"/>
                <a:alpha val="10000"/>
              </a:schemeClr>
            </a:outerShdw>
          </a:effectLst>
        </p:spPr>
        <p:txBody>
          <a:bodyPr vert="horz" wrap="square" lIns="0" tIns="0" rIns="0" bIns="0" rtlCol="0" anchor="ctr"/>
          <a:lstStyle/>
          <a:p>
            <a:pPr algn="ctr">
              <a:lnSpc>
                <a:spcPct val="110000"/>
              </a:lnSpc>
            </a:pPr>
            <a:endParaRPr kumimoji="1" lang="zh-CN" altLang="en-US"/>
          </a:p>
        </p:txBody>
      </p:sp>
      <p:sp>
        <p:nvSpPr>
          <p:cNvPr id="10" name="标题 1"/>
          <p:cNvSpPr txBox="1"/>
          <p:nvPr/>
        </p:nvSpPr>
        <p:spPr>
          <a:xfrm>
            <a:off x="2946743" y="4947694"/>
            <a:ext cx="1021368" cy="1125281"/>
          </a:xfrm>
          <a:custGeom>
            <a:avLst/>
            <a:gdLst>
              <a:gd name="connsiteX0" fmla="*/ 155581 w 1021368"/>
              <a:gd name="connsiteY0" fmla="*/ 0 h 1125281"/>
              <a:gd name="connsiteX1" fmla="*/ 1021368 w 1021368"/>
              <a:gd name="connsiteY1" fmla="*/ 0 h 1125281"/>
              <a:gd name="connsiteX2" fmla="*/ 1021368 w 1021368"/>
              <a:gd name="connsiteY2" fmla="*/ 1125281 h 1125281"/>
              <a:gd name="connsiteX3" fmla="*/ 155581 w 1021368"/>
              <a:gd name="connsiteY3" fmla="*/ 1125281 h 1125281"/>
              <a:gd name="connsiteX4" fmla="*/ 0 w 1021368"/>
              <a:gd name="connsiteY4" fmla="*/ 969700 h 1125281"/>
              <a:gd name="connsiteX5" fmla="*/ 0 w 1021368"/>
              <a:gd name="connsiteY5" fmla="*/ 155581 h 1125281"/>
              <a:gd name="connsiteX6" fmla="*/ 155581 w 1021368"/>
              <a:gd name="connsiteY6" fmla="*/ 0 h 1125281"/>
            </a:gdLst>
            <a:ahLst/>
            <a:cxnLst/>
            <a:rect l="l" t="t" r="r" b="b"/>
            <a:pathLst>
              <a:path w="1021368" h="1125281">
                <a:moveTo>
                  <a:pt x="155581" y="0"/>
                </a:moveTo>
                <a:lnTo>
                  <a:pt x="1021368" y="0"/>
                </a:lnTo>
                <a:lnTo>
                  <a:pt x="1021368" y="1125281"/>
                </a:lnTo>
                <a:lnTo>
                  <a:pt x="155581" y="1125281"/>
                </a:lnTo>
                <a:cubicBezTo>
                  <a:pt x="69656" y="1125281"/>
                  <a:pt x="0" y="1055625"/>
                  <a:pt x="0" y="969700"/>
                </a:cubicBezTo>
                <a:lnTo>
                  <a:pt x="0" y="155581"/>
                </a:lnTo>
                <a:cubicBezTo>
                  <a:pt x="0" y="69656"/>
                  <a:pt x="69656" y="0"/>
                  <a:pt x="155581" y="0"/>
                </a:cubicBezTo>
                <a:close/>
              </a:path>
            </a:pathLst>
          </a:custGeom>
          <a:gradFill>
            <a:gsLst>
              <a:gs pos="0">
                <a:schemeClr val="accent3">
                  <a:lumMod val="60000"/>
                  <a:lumOff val="40000"/>
                </a:schemeClr>
              </a:gs>
              <a:gs pos="86000">
                <a:schemeClr val="accent3"/>
              </a:gs>
            </a:gsLst>
            <a:lin ang="3240000" scaled="0"/>
          </a:gradFill>
          <a:ln w="9525" cap="flat">
            <a:noFill/>
            <a:miter/>
          </a:ln>
          <a:effectLst>
            <a:outerShdw blurRad="190500" dist="127000" dir="5400000" sx="105000" sy="105000" algn="t"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3189561" y="5233961"/>
            <a:ext cx="552665" cy="55274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855631" y="2058793"/>
            <a:ext cx="7582655" cy="84950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a:cs typeface="Arial" panose="020B0604020202020204" pitchFamily="34" charset="0"/>
              </a:rPr>
              <a:t>Số lượng nền tảng giao dịch xe trực tuyến như CarDekho, Cars24 không ngừng tăng, lượng người sử dụng và giao dịch xe qua các nền tảng này cũng tăng mạnh.</a:t>
            </a:r>
            <a:endParaRPr kumimoji="1" lang="zh-CN" altLang="en-US" sz="1600">
              <a:latin typeface="Arial" panose="020B0604020202020204" pitchFamily="34" charset="0"/>
              <a:cs typeface="Arial" panose="020B0604020202020204" pitchFamily="34" charset="0"/>
            </a:endParaRPr>
          </a:p>
        </p:txBody>
      </p:sp>
      <p:sp>
        <p:nvSpPr>
          <p:cNvPr id="13" name="标题 1"/>
          <p:cNvSpPr txBox="1"/>
          <p:nvPr/>
        </p:nvSpPr>
        <p:spPr>
          <a:xfrm>
            <a:off x="5090831" y="3557393"/>
            <a:ext cx="5693567" cy="84950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a:cs typeface="Arial" panose="020B0604020202020204" pitchFamily="34" charset="0"/>
              </a:rPr>
              <a:t>Các nền tảng này cung cấp dữ liệu phong phú về thị trường xe cũ Ấn Độ, giúp nghiên cứu thị trường một cách toàn diện.</a:t>
            </a:r>
            <a:endParaRPr kumimoji="1" lang="zh-CN" altLang="en-US" sz="1600">
              <a:latin typeface="Arial" panose="020B0604020202020204" pitchFamily="34" charset="0"/>
              <a:cs typeface="Arial" panose="020B0604020202020204" pitchFamily="34" charset="0"/>
            </a:endParaRPr>
          </a:p>
        </p:txBody>
      </p:sp>
      <p:sp>
        <p:nvSpPr>
          <p:cNvPr id="14" name="标题 1"/>
          <p:cNvSpPr txBox="1"/>
          <p:nvPr/>
        </p:nvSpPr>
        <p:spPr>
          <a:xfrm>
            <a:off x="4125632" y="5081393"/>
            <a:ext cx="5255874" cy="84950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a:cs typeface="Arial" panose="020B0604020202020204" pitchFamily="34" charset="0"/>
              </a:rPr>
              <a:t>Dữ liệu từ các nền tảng này giúp doanh nghiệp và người mua xe có thông tin chính xác về thị trường xe cũ.</a:t>
            </a:r>
            <a:endParaRPr kumimoji="1" lang="zh-CN" altLang="en-US" sz="1600">
              <a:latin typeface="Arial" panose="020B0604020202020204" pitchFamily="34" charset="0"/>
              <a:cs typeface="Arial" panose="020B0604020202020204" pitchFamily="34" charset="0"/>
            </a:endParaRPr>
          </a:p>
        </p:txBody>
      </p:sp>
      <p:sp>
        <p:nvSpPr>
          <p:cNvPr id="1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Số lượng nền tảng giao dịch trực tuyến tăng</a:t>
            </a:r>
            <a:endParaRPr kumimoji="1" lang="zh-CN" altLang="en-US" sz="3600">
              <a:latin typeface="Arial Bold" panose="020B0704020202020204" pitchFamily="34" charset="0"/>
              <a:cs typeface="Arial Bold" panose="020B07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0800000">
            <a:off x="8135049" y="3094971"/>
            <a:ext cx="3387079" cy="3080198"/>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670569" y="3094971"/>
            <a:ext cx="3387079" cy="3080198"/>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63017" y="4003282"/>
            <a:ext cx="3002184" cy="1597418"/>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262626">
                    <a:alpha val="100000"/>
                  </a:srgbClr>
                </a:solidFill>
                <a:latin typeface="Source Han Sans"/>
                <a:ea typeface="Source Han Sans"/>
                <a:cs typeface="Source Han Sans"/>
              </a:rPr>
              <a:t>Dự án giúp doanh nghiệp xe Ấn Độ hiểu thị trường, dự đoán giá xe, tối ưu chiến lược kinh doanh, từ đó tăng lợi nhuận và thị phần.</a:t>
            </a:r>
            <a:endParaRPr kumimoji="1" lang="zh-CN" altLang="en-US" sz="1600"/>
          </a:p>
        </p:txBody>
      </p:sp>
      <p:sp>
        <p:nvSpPr>
          <p:cNvPr id="6" name="标题 1"/>
          <p:cNvSpPr txBox="1"/>
          <p:nvPr/>
        </p:nvSpPr>
        <p:spPr>
          <a:xfrm>
            <a:off x="863017" y="3185161"/>
            <a:ext cx="3002184" cy="616160"/>
          </a:xfrm>
          <a:prstGeom prst="rect">
            <a:avLst/>
          </a:prstGeom>
          <a:noFill/>
          <a:ln cap="sq">
            <a:noFill/>
          </a:ln>
        </p:spPr>
        <p:txBody>
          <a:bodyPr vert="horz" wrap="square" lIns="91440" tIns="45720" rIns="91440" bIns="45720" rtlCol="0" anchor="t"/>
          <a:lstStyle/>
          <a:p>
            <a:pPr algn="ctr">
              <a:lnSpc>
                <a:spcPct val="110000"/>
              </a:lnSpc>
            </a:pPr>
            <a:r>
              <a:rPr kumimoji="1" lang="en-US" altLang="zh-CN" sz="4400">
                <a:ln w="9525">
                  <a:solidFill>
                    <a:srgbClr val="000000">
                      <a:alpha val="100000"/>
                    </a:srgbClr>
                  </a:solidFill>
                </a:ln>
                <a:noFill/>
                <a:latin typeface="OPPOSans H"/>
                <a:ea typeface="OPPOSans H"/>
                <a:cs typeface="OPPOSans H"/>
              </a:rPr>
              <a:t>01</a:t>
            </a:r>
            <a:endParaRPr kumimoji="1" lang="zh-CN" altLang="en-US"/>
          </a:p>
        </p:txBody>
      </p:sp>
      <p:grpSp>
        <p:nvGrpSpPr>
          <p:cNvPr id="7" name="Group 6"/>
          <p:cNvGrpSpPr/>
          <p:nvPr/>
        </p:nvGrpSpPr>
        <p:grpSpPr>
          <a:xfrm>
            <a:off x="1227336" y="3054806"/>
            <a:ext cx="2273546" cy="72000"/>
            <a:chOff x="1227336" y="3054806"/>
            <a:chExt cx="2273546" cy="72000"/>
          </a:xfrm>
        </p:grpSpPr>
        <p:sp>
          <p:nvSpPr>
            <p:cNvPr id="8" name="标题 1"/>
            <p:cNvSpPr txBox="1"/>
            <p:nvPr/>
          </p:nvSpPr>
          <p:spPr>
            <a:xfrm>
              <a:off x="2346196" y="3054806"/>
              <a:ext cx="1154686"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227336" y="3055638"/>
              <a:ext cx="1154686"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0" name="标题 1"/>
          <p:cNvSpPr txBox="1"/>
          <p:nvPr/>
        </p:nvSpPr>
        <p:spPr>
          <a:xfrm rot="10800000">
            <a:off x="4406426" y="1834973"/>
            <a:ext cx="3387079" cy="3153522"/>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598874" y="2745981"/>
            <a:ext cx="3002184" cy="2854719"/>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262626">
                    <a:alpha val="100000"/>
                  </a:srgbClr>
                </a:solidFill>
                <a:latin typeface="Source Han Sans"/>
                <a:ea typeface="Source Han Sans"/>
                <a:cs typeface="Source Han Sans"/>
              </a:rPr>
              <a:t>Người mua xe có thông tin chính xác về giá xe và các đặc trưng ảnh hưởng, tránh mua hớ, mua lỗ, giúp thị trường xe phát triển lành mạnh.</a:t>
            </a:r>
            <a:endParaRPr kumimoji="1" lang="zh-CN" altLang="en-US" sz="1600"/>
          </a:p>
        </p:txBody>
      </p:sp>
      <p:sp>
        <p:nvSpPr>
          <p:cNvPr id="12" name="标题 1"/>
          <p:cNvSpPr txBox="1"/>
          <p:nvPr/>
        </p:nvSpPr>
        <p:spPr>
          <a:xfrm>
            <a:off x="4598874" y="1927861"/>
            <a:ext cx="3002184" cy="616160"/>
          </a:xfrm>
          <a:prstGeom prst="rect">
            <a:avLst/>
          </a:prstGeom>
          <a:noFill/>
          <a:ln cap="sq">
            <a:noFill/>
          </a:ln>
        </p:spPr>
        <p:txBody>
          <a:bodyPr vert="horz" wrap="square" lIns="91440" tIns="45720" rIns="91440" bIns="45720" rtlCol="0" anchor="t"/>
          <a:lstStyle/>
          <a:p>
            <a:pPr algn="ctr">
              <a:lnSpc>
                <a:spcPct val="110000"/>
              </a:lnSpc>
            </a:pPr>
            <a:r>
              <a:rPr kumimoji="1" lang="en-US" altLang="zh-CN" sz="4400">
                <a:ln w="9525">
                  <a:solidFill>
                    <a:srgbClr val="000000">
                      <a:alpha val="100000"/>
                    </a:srgbClr>
                  </a:solidFill>
                </a:ln>
                <a:noFill/>
                <a:latin typeface="OPPOSans H"/>
                <a:ea typeface="OPPOSans H"/>
                <a:cs typeface="OPPOSans H"/>
              </a:rPr>
              <a:t>02</a:t>
            </a:r>
            <a:endParaRPr kumimoji="1" lang="zh-CN" altLang="en-US"/>
          </a:p>
        </p:txBody>
      </p:sp>
      <p:grpSp>
        <p:nvGrpSpPr>
          <p:cNvPr id="13" name="Group 12"/>
          <p:cNvGrpSpPr/>
          <p:nvPr/>
        </p:nvGrpSpPr>
        <p:grpSpPr>
          <a:xfrm>
            <a:off x="4963193" y="1797506"/>
            <a:ext cx="2273546" cy="72000"/>
            <a:chOff x="4963193" y="1797506"/>
            <a:chExt cx="2273546" cy="72000"/>
          </a:xfrm>
        </p:grpSpPr>
        <p:sp>
          <p:nvSpPr>
            <p:cNvPr id="14" name="标题 1"/>
            <p:cNvSpPr txBox="1"/>
            <p:nvPr/>
          </p:nvSpPr>
          <p:spPr>
            <a:xfrm>
              <a:off x="6082053" y="1797506"/>
              <a:ext cx="1154686"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963193" y="1798338"/>
              <a:ext cx="1154686"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6" name="标题 1"/>
          <p:cNvSpPr txBox="1"/>
          <p:nvPr/>
        </p:nvSpPr>
        <p:spPr>
          <a:xfrm>
            <a:off x="8327498" y="4003281"/>
            <a:ext cx="3002184" cy="1597419"/>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262626">
                    <a:alpha val="100000"/>
                  </a:srgbClr>
                </a:solidFill>
                <a:latin typeface="Source Han Sans"/>
                <a:ea typeface="Source Han Sans"/>
                <a:cs typeface="Source Han Sans"/>
              </a:rPr>
              <a:t>Nghiên cứu này cũng giúp chính sách về xe cũ được điều chỉnh phù hợp với thị trường.</a:t>
            </a:r>
            <a:endParaRPr kumimoji="1" lang="zh-CN" altLang="en-US" sz="1600"/>
          </a:p>
        </p:txBody>
      </p:sp>
      <p:sp>
        <p:nvSpPr>
          <p:cNvPr id="17" name="标题 1"/>
          <p:cNvSpPr txBox="1"/>
          <p:nvPr/>
        </p:nvSpPr>
        <p:spPr>
          <a:xfrm>
            <a:off x="8327498" y="3185161"/>
            <a:ext cx="3002184" cy="616160"/>
          </a:xfrm>
          <a:prstGeom prst="rect">
            <a:avLst/>
          </a:prstGeom>
          <a:noFill/>
          <a:ln cap="sq">
            <a:noFill/>
          </a:ln>
        </p:spPr>
        <p:txBody>
          <a:bodyPr vert="horz" wrap="square" lIns="91440" tIns="45720" rIns="91440" bIns="45720" rtlCol="0" anchor="t"/>
          <a:lstStyle/>
          <a:p>
            <a:pPr algn="ctr">
              <a:lnSpc>
                <a:spcPct val="110000"/>
              </a:lnSpc>
            </a:pPr>
            <a:r>
              <a:rPr kumimoji="1" lang="en-US" altLang="zh-CN" sz="4400">
                <a:ln w="9525">
                  <a:solidFill>
                    <a:srgbClr val="000000">
                      <a:alpha val="100000"/>
                    </a:srgbClr>
                  </a:solidFill>
                </a:ln>
                <a:noFill/>
                <a:latin typeface="OPPOSans H"/>
                <a:ea typeface="OPPOSans H"/>
                <a:cs typeface="OPPOSans H"/>
              </a:rPr>
              <a:t>03</a:t>
            </a:r>
            <a:endParaRPr kumimoji="1" lang="zh-CN" altLang="en-US"/>
          </a:p>
        </p:txBody>
      </p:sp>
      <p:grpSp>
        <p:nvGrpSpPr>
          <p:cNvPr id="18" name="Group 17"/>
          <p:cNvGrpSpPr/>
          <p:nvPr/>
        </p:nvGrpSpPr>
        <p:grpSpPr>
          <a:xfrm>
            <a:off x="8691817" y="3054806"/>
            <a:ext cx="2273546" cy="72000"/>
            <a:chOff x="8691817" y="3054806"/>
            <a:chExt cx="2273546" cy="72000"/>
          </a:xfrm>
        </p:grpSpPr>
        <p:sp>
          <p:nvSpPr>
            <p:cNvPr id="19" name="标题 1"/>
            <p:cNvSpPr txBox="1"/>
            <p:nvPr/>
          </p:nvSpPr>
          <p:spPr>
            <a:xfrm>
              <a:off x="9810677" y="3054806"/>
              <a:ext cx="1154686"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691817" y="3055638"/>
              <a:ext cx="1154686"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1"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Ý nghĩa của dự án</a:t>
            </a:r>
            <a:endParaRPr kumimoji="1" lang="zh-CN" altLang="en-US" sz="3600">
              <a:latin typeface="Arial Bold" panose="020B0704020202020204" pitchFamily="34" charset="0"/>
              <a:cs typeface="Arial Bold" panose="020B07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02</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defPPr>
              <a:defRPr lang="en-US"/>
            </a:defPPr>
            <a:lvl1pPr>
              <a:lnSpc>
                <a:spcPct val="130000"/>
              </a:lnSpc>
              <a:defRPr kumimoji="1"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Giới thiệu về Dataset</a:t>
            </a:r>
            <a:endParaRPr lang="zh-CN" altLang="en-US"/>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FC6402D0-53C9-5AB3-134D-306E9DDC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20420" y="1394460"/>
            <a:ext cx="1724660" cy="1724660"/>
          </a:xfrm>
          <a:prstGeom prst="ellipse">
            <a:avLst/>
          </a:prstGeom>
          <a:solidFill>
            <a:schemeClr val="accent1">
              <a:alpha val="41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1282680" y="1592580"/>
            <a:ext cx="350520" cy="350520"/>
          </a:xfrm>
          <a:prstGeom prst="donut">
            <a:avLst>
              <a:gd name="adj" fmla="val 2333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282680" y="2994660"/>
            <a:ext cx="350520" cy="350520"/>
          </a:xfrm>
          <a:prstGeom prst="donut">
            <a:avLst>
              <a:gd name="adj" fmla="val 23333"/>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282680" y="4396740"/>
            <a:ext cx="350520" cy="350520"/>
          </a:xfrm>
          <a:prstGeom prst="donut">
            <a:avLst>
              <a:gd name="adj" fmla="val 2333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720340" y="1722904"/>
            <a:ext cx="8798560" cy="1349390"/>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368290" y="1874793"/>
            <a:ext cx="5984240" cy="1082551"/>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latin typeface="Arial" panose="020B0604020202020204" pitchFamily="34" charset="0"/>
                <a:ea typeface="Source Han Sans" panose="020B0604020202020204" charset="-128"/>
                <a:cs typeface="Arial" panose="020B0604020202020204" pitchFamily="34" charset="0"/>
              </a:rPr>
              <a:t>P (Target population): Tất cả xe cũ đang được rao bán tại Ấn Độ, bao gồm xe cũ của các thương hiệu khác nhau, các dòng xe khác nhau.</a:t>
            </a:r>
            <a:endParaRPr kumimoji="1" lang="zh-CN" altLang="en-US" sz="1600">
              <a:latin typeface="Arial" panose="020B0604020202020204" pitchFamily="34" charset="0"/>
              <a:ea typeface="Source Han Sans" panose="020B0604020202020204" charset="-128"/>
              <a:cs typeface="Arial" panose="020B0604020202020204" pitchFamily="34" charset="0"/>
            </a:endParaRPr>
          </a:p>
        </p:txBody>
      </p:sp>
      <p:sp>
        <p:nvSpPr>
          <p:cNvPr id="9" name="标题 1"/>
          <p:cNvSpPr txBox="1"/>
          <p:nvPr/>
        </p:nvSpPr>
        <p:spPr>
          <a:xfrm>
            <a:off x="2720340" y="3124984"/>
            <a:ext cx="8798560" cy="1301750"/>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368290" y="3265443"/>
            <a:ext cx="5984240" cy="735057"/>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panose="020B0604020202020204" charset="-128"/>
                <a:cs typeface="Arial" panose="020B0604020202020204" pitchFamily="34" charset="0"/>
              </a:rPr>
              <a:t>A (Access frame): Xe cũ được rao bán trên trang web www.cardekho.com và www.cars24.com, hai trang web lớn về giao dịch xe cũ tại Ấn Độ.</a:t>
            </a:r>
            <a:endParaRPr kumimoji="1" lang="zh-CN" altLang="en-US" sz="1600">
              <a:latin typeface="Arial" panose="020B0604020202020204" pitchFamily="34" charset="0"/>
              <a:ea typeface="Source Han Sans" panose="020B0604020202020204" charset="-128"/>
              <a:cs typeface="Arial" panose="020B0604020202020204" pitchFamily="34" charset="0"/>
            </a:endParaRPr>
          </a:p>
        </p:txBody>
      </p:sp>
      <p:sp>
        <p:nvSpPr>
          <p:cNvPr id="11" name="标题 1"/>
          <p:cNvSpPr txBox="1"/>
          <p:nvPr/>
        </p:nvSpPr>
        <p:spPr>
          <a:xfrm>
            <a:off x="2720340" y="4527064"/>
            <a:ext cx="8798560" cy="1340336"/>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368290" y="4663713"/>
            <a:ext cx="5984240" cy="1036047"/>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panose="020B0604020202020204" charset="-128"/>
                <a:cs typeface="Arial" panose="020B0604020202020204" pitchFamily="34" charset="0"/>
              </a:rPr>
              <a:t>S (Sample): Hơn 15.000 bản ghi thông tin xe cũ được chọn ngẫu nhiên từ dữ liệu trên hai trang web, đảm bảo tính đại diện cho thị trường xe cũ Ấn Độ.</a:t>
            </a:r>
            <a:endParaRPr kumimoji="1" lang="zh-CN" altLang="en-US" sz="1600">
              <a:latin typeface="Arial" panose="020B0604020202020204" pitchFamily="34" charset="0"/>
              <a:ea typeface="Source Han Sans" panose="020B0604020202020204" charset="-128"/>
              <a:cs typeface="Arial" panose="020B0604020202020204" pitchFamily="34" charset="0"/>
            </a:endParaRPr>
          </a:p>
        </p:txBody>
      </p:sp>
      <p:sp>
        <p:nvSpPr>
          <p:cNvPr id="13" name="标题 1"/>
          <p:cNvSpPr txBox="1"/>
          <p:nvPr/>
        </p:nvSpPr>
        <p:spPr>
          <a:xfrm>
            <a:off x="660400" y="1459230"/>
            <a:ext cx="4452620" cy="4452620"/>
          </a:xfrm>
          <a:prstGeom prst="ellipse">
            <a:avLst/>
          </a:prstGeom>
          <a:solidFill>
            <a:schemeClr val="accent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pic>
        <p:nvPicPr>
          <p:cNvPr id="14" name="Picture 13"/>
          <p:cNvPicPr>
            <a:picLocks noChangeAspect="1"/>
          </p:cNvPicPr>
          <p:nvPr/>
        </p:nvPicPr>
        <p:blipFill>
          <a:blip r:embed="rId2">
            <a:alphaModFix/>
          </a:blip>
          <a:srcRect l="30983" r="30983"/>
          <a:stretch>
            <a:fillRect/>
          </a:stretch>
        </p:blipFill>
        <p:spPr>
          <a:xfrm>
            <a:off x="757539" y="1556370"/>
            <a:ext cx="4258342" cy="4258340"/>
          </a:xfrm>
          <a:custGeom>
            <a:avLst/>
            <a:gdLst/>
            <a:ahLst/>
            <a:cxnLst/>
            <a:rect l="l" t="t" r="r" b="b"/>
            <a:pathLst>
              <a:path w="4258342" h="4258340">
                <a:moveTo>
                  <a:pt x="2129171" y="0"/>
                </a:moveTo>
                <a:cubicBezTo>
                  <a:pt x="3305079" y="0"/>
                  <a:pt x="4258342" y="953262"/>
                  <a:pt x="4258342" y="2129170"/>
                </a:cubicBezTo>
                <a:cubicBezTo>
                  <a:pt x="4258342" y="3305078"/>
                  <a:pt x="3305079" y="4258340"/>
                  <a:pt x="2129171" y="4258340"/>
                </a:cubicBezTo>
                <a:cubicBezTo>
                  <a:pt x="953263" y="4258340"/>
                  <a:pt x="0" y="3305078"/>
                  <a:pt x="0" y="2129170"/>
                </a:cubicBezTo>
                <a:cubicBezTo>
                  <a:pt x="0" y="953262"/>
                  <a:pt x="953263" y="0"/>
                  <a:pt x="2129171" y="0"/>
                </a:cubicBezTo>
                <a:close/>
              </a:path>
            </a:pathLst>
          </a:custGeom>
          <a:noFill/>
          <a:ln>
            <a:noFill/>
          </a:ln>
        </p:spPr>
      </p:pic>
      <p:sp>
        <p:nvSpPr>
          <p:cNvPr id="15" name="标题 1"/>
          <p:cNvSpPr txBox="1"/>
          <p:nvPr/>
        </p:nvSpPr>
        <p:spPr>
          <a:xfrm>
            <a:off x="759460" y="5448300"/>
            <a:ext cx="563880" cy="563880"/>
          </a:xfrm>
          <a:prstGeom prst="ellipse">
            <a:avLst/>
          </a:prstGeom>
          <a:solidFill>
            <a:schemeClr val="accent2">
              <a:alpha val="41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PAS</a:t>
            </a:r>
            <a:endParaRPr kumimoji="1" lang="zh-CN" altLang="en-US" sz="3800">
              <a:latin typeface="Arial Bold" panose="020B0704020202020204" pitchFamily="34" charset="0"/>
              <a:cs typeface="Arial Bold" panose="020B07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06FEA"/>
      </a:accent1>
      <a:accent2>
        <a:srgbClr val="00B0F0"/>
      </a:accent2>
      <a:accent3>
        <a:srgbClr val="0009C0"/>
      </a:accent3>
      <a:accent4>
        <a:srgbClr val="42BA97"/>
      </a:accent4>
      <a:accent5>
        <a:srgbClr val="E02378"/>
      </a:accent5>
      <a:accent6>
        <a:srgbClr val="3952CD"/>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TotalTime>
  <Words>3536</Words>
  <Application>Microsoft Office PowerPoint</Application>
  <PresentationFormat>Widescreen</PresentationFormat>
  <Paragraphs>269</Paragraphs>
  <Slides>50</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 Bold</vt:lpstr>
      <vt:lpstr>Source Han Sans CN Bold</vt:lpstr>
      <vt:lpstr>OPPOSans H</vt:lpstr>
      <vt:lpstr>Arial</vt:lpstr>
      <vt:lpstr>Source Han Sans</vt:lpstr>
      <vt:lpstr>Source Han Sans CN Regular</vt:lpstr>
      <vt:lpstr>Arial </vt:lpstr>
      <vt:lpstr>OPPOSans B</vt:lpstr>
      <vt:lpstr>Aptos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trungKy trungKy</dc:creator>
  <cp:lastModifiedBy>trungKy trungKy</cp:lastModifiedBy>
  <cp:revision>5</cp:revision>
  <dcterms:modified xsi:type="dcterms:W3CDTF">2025-05-06T11:39:51Z</dcterms:modified>
</cp:coreProperties>
</file>